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5" r:id="rId2"/>
    <p:sldId id="335" r:id="rId3"/>
    <p:sldId id="336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6" r:id="rId12"/>
    <p:sldId id="348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8" r:id="rId21"/>
    <p:sldId id="359" r:id="rId22"/>
    <p:sldId id="374" r:id="rId23"/>
    <p:sldId id="360" r:id="rId24"/>
    <p:sldId id="361" r:id="rId25"/>
    <p:sldId id="362" r:id="rId26"/>
    <p:sldId id="367" r:id="rId27"/>
    <p:sldId id="363" r:id="rId28"/>
    <p:sldId id="364" r:id="rId29"/>
    <p:sldId id="365" r:id="rId30"/>
    <p:sldId id="366" r:id="rId31"/>
    <p:sldId id="379" r:id="rId32"/>
    <p:sldId id="347" r:id="rId33"/>
    <p:sldId id="33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D661D-2285-4A44-9CFF-033E0827718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A99ECFE5-DDCB-4332-8B89-69BAC455CE0C}">
      <dgm:prSet phldrT="[Text]" custT="1"/>
      <dgm:spPr/>
      <dgm:t>
        <a:bodyPr/>
        <a:lstStyle/>
        <a:p>
          <a:r>
            <a:rPr lang="en-CA" sz="1800" dirty="0" smtClean="0"/>
            <a:t>Building material and Construction</a:t>
          </a:r>
          <a:endParaRPr lang="en-CA" sz="1800" dirty="0"/>
        </a:p>
      </dgm:t>
    </dgm:pt>
    <dgm:pt modelId="{D926296F-06DF-4B75-927F-1A072F01A3D3}" type="parTrans" cxnId="{0B835610-51B2-4F4D-9947-E8E8376FBE6F}">
      <dgm:prSet/>
      <dgm:spPr/>
      <dgm:t>
        <a:bodyPr/>
        <a:lstStyle/>
        <a:p>
          <a:endParaRPr lang="en-CA"/>
        </a:p>
      </dgm:t>
    </dgm:pt>
    <dgm:pt modelId="{65ACD7C7-EBC6-4AA1-85D6-EFB9BFB771E7}" type="sibTrans" cxnId="{0B835610-51B2-4F4D-9947-E8E8376FBE6F}">
      <dgm:prSet/>
      <dgm:spPr/>
      <dgm:t>
        <a:bodyPr/>
        <a:lstStyle/>
        <a:p>
          <a:endParaRPr lang="en-CA"/>
        </a:p>
      </dgm:t>
    </dgm:pt>
    <dgm:pt modelId="{C027D9A5-33F1-4DC2-94F5-58D959855ED5}">
      <dgm:prSet phldrT="[Text]" custT="1"/>
      <dgm:spPr/>
      <dgm:t>
        <a:bodyPr/>
        <a:lstStyle/>
        <a:p>
          <a:r>
            <a:rPr lang="en-CA" sz="1800" dirty="0" smtClean="0"/>
            <a:t>Feed and bedding is highly combustible </a:t>
          </a:r>
        </a:p>
        <a:p>
          <a:r>
            <a:rPr lang="en-CA" sz="1800" b="1" i="1" dirty="0" smtClean="0"/>
            <a:t>Burns with heat similar to gasoline</a:t>
          </a:r>
          <a:endParaRPr lang="en-CA" sz="1800" b="1" i="1" dirty="0"/>
        </a:p>
      </dgm:t>
    </dgm:pt>
    <dgm:pt modelId="{36D1047D-E2E5-4393-80E7-D101960D5135}" type="parTrans" cxnId="{B1037390-5A37-4EE3-819A-91A1ADD3BCE6}">
      <dgm:prSet/>
      <dgm:spPr/>
      <dgm:t>
        <a:bodyPr/>
        <a:lstStyle/>
        <a:p>
          <a:endParaRPr lang="en-CA"/>
        </a:p>
      </dgm:t>
    </dgm:pt>
    <dgm:pt modelId="{CC1E2293-A981-42BB-8583-995C87F9899B}" type="sibTrans" cxnId="{B1037390-5A37-4EE3-819A-91A1ADD3BCE6}">
      <dgm:prSet/>
      <dgm:spPr/>
      <dgm:t>
        <a:bodyPr/>
        <a:lstStyle/>
        <a:p>
          <a:endParaRPr lang="en-CA"/>
        </a:p>
      </dgm:t>
    </dgm:pt>
    <dgm:pt modelId="{0A73ABBD-D3CF-4071-BBE0-48C742D960E8}">
      <dgm:prSet phldrT="[Text]" custT="1"/>
      <dgm:spPr/>
      <dgm:t>
        <a:bodyPr/>
        <a:lstStyle/>
        <a:p>
          <a:endParaRPr lang="en-CA" sz="2000" b="1" dirty="0" smtClean="0"/>
        </a:p>
        <a:p>
          <a:r>
            <a:rPr lang="en-CA" sz="2000" b="1" dirty="0" smtClean="0"/>
            <a:t>Injury occurs rapidly</a:t>
          </a:r>
        </a:p>
        <a:p>
          <a:r>
            <a:rPr lang="en-CA" sz="1600" dirty="0" smtClean="0"/>
            <a:t>4f diameter fire – injury</a:t>
          </a:r>
        </a:p>
        <a:p>
          <a:r>
            <a:rPr lang="en-CA" sz="1600" dirty="0" smtClean="0"/>
            <a:t>6f diameter fire – Acute Lung Injury</a:t>
          </a:r>
        </a:p>
        <a:p>
          <a:r>
            <a:rPr lang="en-CA" sz="1600" dirty="0" smtClean="0"/>
            <a:t>8f diameter fire – Suffocation</a:t>
          </a:r>
        </a:p>
        <a:p>
          <a:r>
            <a:rPr lang="en-CA" sz="1600" dirty="0" smtClean="0"/>
            <a:t>10f diameter fire - Death</a:t>
          </a:r>
        </a:p>
        <a:p>
          <a:endParaRPr lang="en-CA" sz="1000" dirty="0"/>
        </a:p>
      </dgm:t>
    </dgm:pt>
    <dgm:pt modelId="{A30AE70C-CC62-4F86-97EA-73542051D714}" type="parTrans" cxnId="{C1E3876F-4824-4CF7-9DB4-D2748395D1B4}">
      <dgm:prSet/>
      <dgm:spPr/>
      <dgm:t>
        <a:bodyPr/>
        <a:lstStyle/>
        <a:p>
          <a:endParaRPr lang="en-CA"/>
        </a:p>
      </dgm:t>
    </dgm:pt>
    <dgm:pt modelId="{98809A55-0C17-43C1-BC1F-FE5311312D2C}" type="sibTrans" cxnId="{C1E3876F-4824-4CF7-9DB4-D2748395D1B4}">
      <dgm:prSet/>
      <dgm:spPr/>
      <dgm:t>
        <a:bodyPr/>
        <a:lstStyle/>
        <a:p>
          <a:endParaRPr lang="en-CA"/>
        </a:p>
      </dgm:t>
    </dgm:pt>
    <dgm:pt modelId="{B0B39BB3-E51E-448F-898C-D58BAEC6ECCB}">
      <dgm:prSet phldrT="[Text]" custT="1"/>
      <dgm:spPr/>
      <dgm:t>
        <a:bodyPr/>
        <a:lstStyle/>
        <a:p>
          <a:r>
            <a:rPr lang="en-CA" sz="1800" dirty="0" smtClean="0"/>
            <a:t>Wood frames</a:t>
          </a:r>
          <a:endParaRPr lang="en-CA" sz="1800" dirty="0"/>
        </a:p>
      </dgm:t>
    </dgm:pt>
    <dgm:pt modelId="{C93B8EFE-0056-4F02-A536-2624BFE02623}" type="parTrans" cxnId="{096182BA-2862-4C63-A55C-84A468AC0E14}">
      <dgm:prSet/>
      <dgm:spPr/>
      <dgm:t>
        <a:bodyPr/>
        <a:lstStyle/>
        <a:p>
          <a:endParaRPr lang="en-CA"/>
        </a:p>
      </dgm:t>
    </dgm:pt>
    <dgm:pt modelId="{7235300F-CA69-4283-911C-34B025B2B441}" type="sibTrans" cxnId="{096182BA-2862-4C63-A55C-84A468AC0E14}">
      <dgm:prSet/>
      <dgm:spPr/>
      <dgm:t>
        <a:bodyPr/>
        <a:lstStyle/>
        <a:p>
          <a:endParaRPr lang="en-CA"/>
        </a:p>
      </dgm:t>
    </dgm:pt>
    <dgm:pt modelId="{A7CDE3BA-EFED-474B-81DD-CACEE3AB08FE}">
      <dgm:prSet phldrT="[Text]" custT="1"/>
      <dgm:spPr/>
      <dgm:t>
        <a:bodyPr/>
        <a:lstStyle/>
        <a:p>
          <a:r>
            <a:rPr lang="en-CA" sz="1800" dirty="0" smtClean="0"/>
            <a:t>Large structures – no compartmentalization</a:t>
          </a:r>
          <a:endParaRPr lang="en-CA" sz="1800" dirty="0"/>
        </a:p>
      </dgm:t>
    </dgm:pt>
    <dgm:pt modelId="{FA5CFE94-977F-44FC-9F11-3DDD6F95A755}" type="parTrans" cxnId="{5386E243-0AF1-4ED9-BE33-6D6EC23A7DEE}">
      <dgm:prSet/>
      <dgm:spPr/>
      <dgm:t>
        <a:bodyPr/>
        <a:lstStyle/>
        <a:p>
          <a:endParaRPr lang="en-CA"/>
        </a:p>
      </dgm:t>
    </dgm:pt>
    <dgm:pt modelId="{48FB2172-FF6A-4FD5-B7E3-FFF333D565FA}" type="sibTrans" cxnId="{5386E243-0AF1-4ED9-BE33-6D6EC23A7DEE}">
      <dgm:prSet/>
      <dgm:spPr/>
      <dgm:t>
        <a:bodyPr/>
        <a:lstStyle/>
        <a:p>
          <a:endParaRPr lang="en-CA"/>
        </a:p>
      </dgm:t>
    </dgm:pt>
    <dgm:pt modelId="{C0D3B063-47EE-4DE2-946F-3DE513E65831}">
      <dgm:prSet phldrT="[Text]" custT="1"/>
      <dgm:spPr/>
      <dgm:t>
        <a:bodyPr/>
        <a:lstStyle/>
        <a:p>
          <a:r>
            <a:rPr lang="en-CA" sz="1800" dirty="0" smtClean="0"/>
            <a:t>Electrical safety</a:t>
          </a:r>
          <a:endParaRPr lang="en-CA" sz="1800" dirty="0"/>
        </a:p>
      </dgm:t>
    </dgm:pt>
    <dgm:pt modelId="{B4C347CB-BA8D-4283-BE40-3A278DC8EF64}" type="parTrans" cxnId="{06450FAF-66F8-44CF-A2A8-1631F0CE6D2B}">
      <dgm:prSet/>
      <dgm:spPr/>
      <dgm:t>
        <a:bodyPr/>
        <a:lstStyle/>
        <a:p>
          <a:endParaRPr lang="en-CA"/>
        </a:p>
      </dgm:t>
    </dgm:pt>
    <dgm:pt modelId="{671D46B3-BB60-4AB9-A960-EA1C3C17F5F9}" type="sibTrans" cxnId="{06450FAF-66F8-44CF-A2A8-1631F0CE6D2B}">
      <dgm:prSet/>
      <dgm:spPr/>
      <dgm:t>
        <a:bodyPr/>
        <a:lstStyle/>
        <a:p>
          <a:endParaRPr lang="en-CA"/>
        </a:p>
      </dgm:t>
    </dgm:pt>
    <dgm:pt modelId="{4A022239-F0DC-42E2-9171-A2880ED51332}" type="pres">
      <dgm:prSet presAssocID="{8A8D661D-2285-4A44-9CFF-033E0827718E}" presName="linearFlow" presStyleCnt="0">
        <dgm:presLayoutVars>
          <dgm:dir/>
          <dgm:resizeHandles val="exact"/>
        </dgm:presLayoutVars>
      </dgm:prSet>
      <dgm:spPr/>
    </dgm:pt>
    <dgm:pt modelId="{F5DC5CE4-DB9A-4EEA-A02F-F44AD61AED5E}" type="pres">
      <dgm:prSet presAssocID="{A99ECFE5-DDCB-4332-8B89-69BAC455CE0C}" presName="composite" presStyleCnt="0"/>
      <dgm:spPr/>
    </dgm:pt>
    <dgm:pt modelId="{68E4690E-8203-40BE-9D82-0F23C3E565B8}" type="pres">
      <dgm:prSet presAssocID="{A99ECFE5-DDCB-4332-8B89-69BAC455CE0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12B82E8-70E1-412B-B6B8-A3C5A8D1ACAA}" type="pres">
      <dgm:prSet presAssocID="{A99ECFE5-DDCB-4332-8B89-69BAC455CE0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8D71E3-0F38-48D5-A988-D50AEA6B1559}" type="pres">
      <dgm:prSet presAssocID="{65ACD7C7-EBC6-4AA1-85D6-EFB9BFB771E7}" presName="spacing" presStyleCnt="0"/>
      <dgm:spPr/>
    </dgm:pt>
    <dgm:pt modelId="{F4D566E5-57E4-487A-B178-64C3D93F8B60}" type="pres">
      <dgm:prSet presAssocID="{C027D9A5-33F1-4DC2-94F5-58D959855ED5}" presName="composite" presStyleCnt="0"/>
      <dgm:spPr/>
    </dgm:pt>
    <dgm:pt modelId="{6EE53C59-00F7-4862-92B4-705598B912D4}" type="pres">
      <dgm:prSet presAssocID="{C027D9A5-33F1-4DC2-94F5-58D959855ED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0638437-C96F-40AB-92E1-CB061959D157}" type="pres">
      <dgm:prSet presAssocID="{C027D9A5-33F1-4DC2-94F5-58D959855ED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484271-4F2F-46A2-A7D3-B0FC5BB866B2}" type="pres">
      <dgm:prSet presAssocID="{CC1E2293-A981-42BB-8583-995C87F9899B}" presName="spacing" presStyleCnt="0"/>
      <dgm:spPr/>
    </dgm:pt>
    <dgm:pt modelId="{9EBCC5EB-E9FC-469B-9550-29BE9F240380}" type="pres">
      <dgm:prSet presAssocID="{0A73ABBD-D3CF-4071-BBE0-48C742D960E8}" presName="composite" presStyleCnt="0"/>
      <dgm:spPr/>
    </dgm:pt>
    <dgm:pt modelId="{233B6DF1-7E57-4E21-BB9B-0E480F6C5BC3}" type="pres">
      <dgm:prSet presAssocID="{0A73ABBD-D3CF-4071-BBE0-48C742D960E8}" presName="imgShp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81" t="-1968" r="-48581" b="1968"/>
          </a:stretch>
        </a:blipFill>
      </dgm:spPr>
    </dgm:pt>
    <dgm:pt modelId="{EF68286D-01FB-4DCE-B9A4-19CE6FB13A51}" type="pres">
      <dgm:prSet presAssocID="{0A73ABBD-D3CF-4071-BBE0-48C742D960E8}" presName="txShp" presStyleLbl="node1" presStyleIdx="2" presStyleCnt="3" custScaleY="13541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4A54FD5-A1D8-429E-B561-4CE0C4B9C706}" type="presOf" srcId="{C0D3B063-47EE-4DE2-946F-3DE513E65831}" destId="{812B82E8-70E1-412B-B6B8-A3C5A8D1ACAA}" srcOrd="0" destOrd="3" presId="urn:microsoft.com/office/officeart/2005/8/layout/vList3"/>
    <dgm:cxn modelId="{5386E243-0AF1-4ED9-BE33-6D6EC23A7DEE}" srcId="{A99ECFE5-DDCB-4332-8B89-69BAC455CE0C}" destId="{A7CDE3BA-EFED-474B-81DD-CACEE3AB08FE}" srcOrd="1" destOrd="0" parTransId="{FA5CFE94-977F-44FC-9F11-3DDD6F95A755}" sibTransId="{48FB2172-FF6A-4FD5-B7E3-FFF333D565FA}"/>
    <dgm:cxn modelId="{DF0DB684-546B-4014-85BF-3FFD6DAC77A9}" type="presOf" srcId="{0A73ABBD-D3CF-4071-BBE0-48C742D960E8}" destId="{EF68286D-01FB-4DCE-B9A4-19CE6FB13A51}" srcOrd="0" destOrd="0" presId="urn:microsoft.com/office/officeart/2005/8/layout/vList3"/>
    <dgm:cxn modelId="{6283A1D2-2FD8-45F5-84F9-0CDCD7372D1C}" type="presOf" srcId="{C027D9A5-33F1-4DC2-94F5-58D959855ED5}" destId="{90638437-C96F-40AB-92E1-CB061959D157}" srcOrd="0" destOrd="0" presId="urn:microsoft.com/office/officeart/2005/8/layout/vList3"/>
    <dgm:cxn modelId="{B1037390-5A37-4EE3-819A-91A1ADD3BCE6}" srcId="{8A8D661D-2285-4A44-9CFF-033E0827718E}" destId="{C027D9A5-33F1-4DC2-94F5-58D959855ED5}" srcOrd="1" destOrd="0" parTransId="{36D1047D-E2E5-4393-80E7-D101960D5135}" sibTransId="{CC1E2293-A981-42BB-8583-995C87F9899B}"/>
    <dgm:cxn modelId="{7239F19B-F0DA-4DB7-A189-E13EE0F841A6}" type="presOf" srcId="{B0B39BB3-E51E-448F-898C-D58BAEC6ECCB}" destId="{812B82E8-70E1-412B-B6B8-A3C5A8D1ACAA}" srcOrd="0" destOrd="1" presId="urn:microsoft.com/office/officeart/2005/8/layout/vList3"/>
    <dgm:cxn modelId="{0B835610-51B2-4F4D-9947-E8E8376FBE6F}" srcId="{8A8D661D-2285-4A44-9CFF-033E0827718E}" destId="{A99ECFE5-DDCB-4332-8B89-69BAC455CE0C}" srcOrd="0" destOrd="0" parTransId="{D926296F-06DF-4B75-927F-1A072F01A3D3}" sibTransId="{65ACD7C7-EBC6-4AA1-85D6-EFB9BFB771E7}"/>
    <dgm:cxn modelId="{C1E3876F-4824-4CF7-9DB4-D2748395D1B4}" srcId="{8A8D661D-2285-4A44-9CFF-033E0827718E}" destId="{0A73ABBD-D3CF-4071-BBE0-48C742D960E8}" srcOrd="2" destOrd="0" parTransId="{A30AE70C-CC62-4F86-97EA-73542051D714}" sibTransId="{98809A55-0C17-43C1-BC1F-FE5311312D2C}"/>
    <dgm:cxn modelId="{BAC22477-1E21-4BFC-9C30-F57C14800039}" type="presOf" srcId="{8A8D661D-2285-4A44-9CFF-033E0827718E}" destId="{4A022239-F0DC-42E2-9171-A2880ED51332}" srcOrd="0" destOrd="0" presId="urn:microsoft.com/office/officeart/2005/8/layout/vList3"/>
    <dgm:cxn modelId="{096182BA-2862-4C63-A55C-84A468AC0E14}" srcId="{A99ECFE5-DDCB-4332-8B89-69BAC455CE0C}" destId="{B0B39BB3-E51E-448F-898C-D58BAEC6ECCB}" srcOrd="0" destOrd="0" parTransId="{C93B8EFE-0056-4F02-A536-2624BFE02623}" sibTransId="{7235300F-CA69-4283-911C-34B025B2B441}"/>
    <dgm:cxn modelId="{06450FAF-66F8-44CF-A2A8-1631F0CE6D2B}" srcId="{A99ECFE5-DDCB-4332-8B89-69BAC455CE0C}" destId="{C0D3B063-47EE-4DE2-946F-3DE513E65831}" srcOrd="2" destOrd="0" parTransId="{B4C347CB-BA8D-4283-BE40-3A278DC8EF64}" sibTransId="{671D46B3-BB60-4AB9-A960-EA1C3C17F5F9}"/>
    <dgm:cxn modelId="{4CB79C03-F57D-4BE4-9411-4A02BEF2DC0A}" type="presOf" srcId="{A99ECFE5-DDCB-4332-8B89-69BAC455CE0C}" destId="{812B82E8-70E1-412B-B6B8-A3C5A8D1ACAA}" srcOrd="0" destOrd="0" presId="urn:microsoft.com/office/officeart/2005/8/layout/vList3"/>
    <dgm:cxn modelId="{ACF9C9DA-0C98-419D-9ED8-CD9DC696EA16}" type="presOf" srcId="{A7CDE3BA-EFED-474B-81DD-CACEE3AB08FE}" destId="{812B82E8-70E1-412B-B6B8-A3C5A8D1ACAA}" srcOrd="0" destOrd="2" presId="urn:microsoft.com/office/officeart/2005/8/layout/vList3"/>
    <dgm:cxn modelId="{37D07C31-C962-4CFD-AC10-C08D788970DB}" type="presParOf" srcId="{4A022239-F0DC-42E2-9171-A2880ED51332}" destId="{F5DC5CE4-DB9A-4EEA-A02F-F44AD61AED5E}" srcOrd="0" destOrd="0" presId="urn:microsoft.com/office/officeart/2005/8/layout/vList3"/>
    <dgm:cxn modelId="{89B7D16A-D540-4533-98F4-C89FF560BEBD}" type="presParOf" srcId="{F5DC5CE4-DB9A-4EEA-A02F-F44AD61AED5E}" destId="{68E4690E-8203-40BE-9D82-0F23C3E565B8}" srcOrd="0" destOrd="0" presId="urn:microsoft.com/office/officeart/2005/8/layout/vList3"/>
    <dgm:cxn modelId="{55E70B6A-0679-4F72-AE0D-4A1698ADB54A}" type="presParOf" srcId="{F5DC5CE4-DB9A-4EEA-A02F-F44AD61AED5E}" destId="{812B82E8-70E1-412B-B6B8-A3C5A8D1ACAA}" srcOrd="1" destOrd="0" presId="urn:microsoft.com/office/officeart/2005/8/layout/vList3"/>
    <dgm:cxn modelId="{33D28583-3E6B-4D82-B0CE-B606AAEE319C}" type="presParOf" srcId="{4A022239-F0DC-42E2-9171-A2880ED51332}" destId="{038D71E3-0F38-48D5-A988-D50AEA6B1559}" srcOrd="1" destOrd="0" presId="urn:microsoft.com/office/officeart/2005/8/layout/vList3"/>
    <dgm:cxn modelId="{A18EBCB6-51C3-4E2D-AAD7-68AB75BA1600}" type="presParOf" srcId="{4A022239-F0DC-42E2-9171-A2880ED51332}" destId="{F4D566E5-57E4-487A-B178-64C3D93F8B60}" srcOrd="2" destOrd="0" presId="urn:microsoft.com/office/officeart/2005/8/layout/vList3"/>
    <dgm:cxn modelId="{AFF44500-A1E1-4E96-AFBE-3856AE390F76}" type="presParOf" srcId="{F4D566E5-57E4-487A-B178-64C3D93F8B60}" destId="{6EE53C59-00F7-4862-92B4-705598B912D4}" srcOrd="0" destOrd="0" presId="urn:microsoft.com/office/officeart/2005/8/layout/vList3"/>
    <dgm:cxn modelId="{A272C535-B141-4405-9F27-D1B4DA74AA21}" type="presParOf" srcId="{F4D566E5-57E4-487A-B178-64C3D93F8B60}" destId="{90638437-C96F-40AB-92E1-CB061959D157}" srcOrd="1" destOrd="0" presId="urn:microsoft.com/office/officeart/2005/8/layout/vList3"/>
    <dgm:cxn modelId="{61EA1169-D8CD-4CDB-BD80-021DB369EF84}" type="presParOf" srcId="{4A022239-F0DC-42E2-9171-A2880ED51332}" destId="{09484271-4F2F-46A2-A7D3-B0FC5BB866B2}" srcOrd="3" destOrd="0" presId="urn:microsoft.com/office/officeart/2005/8/layout/vList3"/>
    <dgm:cxn modelId="{9418DCBD-8206-40B0-A584-42E65BD1EE6A}" type="presParOf" srcId="{4A022239-F0DC-42E2-9171-A2880ED51332}" destId="{9EBCC5EB-E9FC-469B-9550-29BE9F240380}" srcOrd="4" destOrd="0" presId="urn:microsoft.com/office/officeart/2005/8/layout/vList3"/>
    <dgm:cxn modelId="{7C45FB05-02E4-4890-ABC7-74B0545062BE}" type="presParOf" srcId="{9EBCC5EB-E9FC-469B-9550-29BE9F240380}" destId="{233B6DF1-7E57-4E21-BB9B-0E480F6C5BC3}" srcOrd="0" destOrd="0" presId="urn:microsoft.com/office/officeart/2005/8/layout/vList3"/>
    <dgm:cxn modelId="{C2954F1E-2ECD-4278-9C14-A1B4E8874478}" type="presParOf" srcId="{9EBCC5EB-E9FC-469B-9550-29BE9F240380}" destId="{EF68286D-01FB-4DCE-B9A4-19CE6FB13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82E8-70E1-412B-B6B8-A3C5A8D1ACAA}">
      <dsp:nvSpPr>
        <dsp:cNvPr id="0" name=""/>
        <dsp:cNvSpPr/>
      </dsp:nvSpPr>
      <dsp:spPr>
        <a:xfrm rot="10800000">
          <a:off x="1672718" y="229"/>
          <a:ext cx="5411041" cy="123914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31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Building material and Construction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Wood frames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Large structures – no compartmentalization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Electrical safety</a:t>
          </a:r>
          <a:endParaRPr lang="en-CA" sz="1800" kern="1200" dirty="0"/>
        </a:p>
      </dsp:txBody>
      <dsp:txXfrm rot="10800000">
        <a:off x="1982505" y="229"/>
        <a:ext cx="5101254" cy="1239149"/>
      </dsp:txXfrm>
    </dsp:sp>
    <dsp:sp modelId="{68E4690E-8203-40BE-9D82-0F23C3E565B8}">
      <dsp:nvSpPr>
        <dsp:cNvPr id="0" name=""/>
        <dsp:cNvSpPr/>
      </dsp:nvSpPr>
      <dsp:spPr>
        <a:xfrm>
          <a:off x="1053144" y="229"/>
          <a:ext cx="1239149" cy="12391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38437-C96F-40AB-92E1-CB061959D157}">
      <dsp:nvSpPr>
        <dsp:cNvPr id="0" name=""/>
        <dsp:cNvSpPr/>
      </dsp:nvSpPr>
      <dsp:spPr>
        <a:xfrm rot="10800000">
          <a:off x="1672718" y="1609274"/>
          <a:ext cx="5411041" cy="123914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Feed and bedding is highly combustible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i="1" kern="1200" dirty="0" smtClean="0"/>
            <a:t>Burns with heat similar to gasoline</a:t>
          </a:r>
          <a:endParaRPr lang="en-CA" sz="1800" b="1" i="1" kern="1200" dirty="0"/>
        </a:p>
      </dsp:txBody>
      <dsp:txXfrm rot="10800000">
        <a:off x="1982505" y="1609274"/>
        <a:ext cx="5101254" cy="1239149"/>
      </dsp:txXfrm>
    </dsp:sp>
    <dsp:sp modelId="{6EE53C59-00F7-4862-92B4-705598B912D4}">
      <dsp:nvSpPr>
        <dsp:cNvPr id="0" name=""/>
        <dsp:cNvSpPr/>
      </dsp:nvSpPr>
      <dsp:spPr>
        <a:xfrm>
          <a:off x="1053144" y="1609274"/>
          <a:ext cx="1239149" cy="12391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8286D-01FB-4DCE-B9A4-19CE6FB13A51}">
      <dsp:nvSpPr>
        <dsp:cNvPr id="0" name=""/>
        <dsp:cNvSpPr/>
      </dsp:nvSpPr>
      <dsp:spPr>
        <a:xfrm rot="10800000">
          <a:off x="1672718" y="3218319"/>
          <a:ext cx="5411041" cy="1677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Injury occurs rapidly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4f diameter fire – injury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6f diameter fire – Acute Lung Injury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8f diameter fire – Suffocation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10f diameter fire - Death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 dirty="0"/>
        </a:p>
      </dsp:txBody>
      <dsp:txXfrm rot="10800000">
        <a:off x="2092216" y="3218319"/>
        <a:ext cx="4991543" cy="1677994"/>
      </dsp:txXfrm>
    </dsp:sp>
    <dsp:sp modelId="{233B6DF1-7E57-4E21-BB9B-0E480F6C5BC3}">
      <dsp:nvSpPr>
        <dsp:cNvPr id="0" name=""/>
        <dsp:cNvSpPr/>
      </dsp:nvSpPr>
      <dsp:spPr>
        <a:xfrm>
          <a:off x="1053144" y="3437742"/>
          <a:ext cx="1239149" cy="123914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81" t="-1968" r="-48581" b="1968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3FE3-CA1C-4312-B823-3C2E83FE4E60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66D6D-0B98-4DF7-8D8D-6E6A7BA041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75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B5FB-AB28-4BE4-BBF9-F2C2E1EE417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56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246DB9D8-CD7E-4A02-8FC9-98AA40C52279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19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03DFD66B-5137-4BDF-B407-826A646EDE3E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21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94467CE3-2EF4-4D90-90F7-149C673E3F77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23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CD502ED4-33D3-49A5-8053-30D81DD98DC3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24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59300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DD37-6F8B-4E15-8AD7-47F3C766CE3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16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7BC1D6-E881-447C-8BBA-ED6407534633}" type="slidenum">
              <a:rPr lang="en-CA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CA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www.strangefarmer.com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87D94-8BF8-481C-84EE-BFCF9BDC559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33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697E8447-0A17-4376-889E-D202624CA679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13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17C667D3-2B8A-4B02-9ACF-E6606205F34B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14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0B3DB437-E23C-4A4C-8537-C58876E89D41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15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9A451725-00C2-45D9-A5F2-FD2CF8E49868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16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65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8E96198C-00D6-4219-ADE0-8DEAA1CE113D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17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fld id="{543C5A0E-1484-4871-AC98-A80DA909AEB1}" type="slidenum">
              <a:rPr lang="en-GB" altLang="en-US" sz="1200" smtClean="0">
                <a:solidFill>
                  <a:srgbClr val="000000"/>
                </a:solidFill>
                <a:cs typeface="Arial Unicode MS" charset="0"/>
              </a:rPr>
              <a:pPr/>
              <a:t>18</a:t>
            </a:fld>
            <a:endParaRPr lang="en-GB" altLang="en-US" sz="1200" smtClean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9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3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7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63513"/>
            <a:ext cx="7974013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10012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752600"/>
            <a:ext cx="3911600" cy="42513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4D12-1C53-4A76-A261-14493324E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63513"/>
            <a:ext cx="7974013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66738" y="1752600"/>
            <a:ext cx="3910012" cy="42513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752600"/>
            <a:ext cx="3911600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D172-E3F2-4838-9061-9B5ED1EFB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63513"/>
            <a:ext cx="7974013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10012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752600"/>
            <a:ext cx="3911600" cy="204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954463"/>
            <a:ext cx="3911600" cy="204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979C-5DF6-4435-BBB9-3DC40FCFD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63513"/>
            <a:ext cx="7974013" cy="1331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10012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752600"/>
            <a:ext cx="3911600" cy="425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EEC1-AE4E-4DA9-BE31-C734842C4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0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8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4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8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1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2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3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3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EE7C-376F-40DD-8B99-BE7405C4D888}" type="datetimeFigureOut">
              <a:rPr lang="en-CA" smtClean="0"/>
              <a:t>2022-07-14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B899-9797-4CFF-AB50-5CC66EC99E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72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neguelph.ca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46" y="2079918"/>
            <a:ext cx="2198926" cy="1781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6176" y="0"/>
            <a:ext cx="216024" cy="685800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91179" y="21288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76" y="116632"/>
            <a:ext cx="8470287" cy="1200329"/>
            <a:chOff x="1399384" y="3861048"/>
            <a:chExt cx="8470287" cy="1200329"/>
          </a:xfrm>
        </p:grpSpPr>
        <p:sp>
          <p:nvSpPr>
            <p:cNvPr id="5" name="Rectangle 4"/>
            <p:cNvSpPr/>
            <p:nvPr/>
          </p:nvSpPr>
          <p:spPr>
            <a:xfrm>
              <a:off x="1399384" y="3861048"/>
              <a:ext cx="8470287" cy="120032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840160" y="4005064"/>
              <a:ext cx="7772400" cy="1056313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b="1" dirty="0" smtClean="0">
                  <a:solidFill>
                    <a:schemeClr val="bg1"/>
                  </a:solidFill>
                  <a:latin typeface="Times New Roman"/>
                </a:rPr>
                <a:t> </a:t>
              </a:r>
              <a:endParaRPr lang="en-CA" b="1" dirty="0">
                <a:solidFill>
                  <a:schemeClr val="bg1"/>
                </a:solidFill>
                <a:latin typeface="Times New Roman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9552" y="260648"/>
            <a:ext cx="795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Fire Prevention – Horse Farms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60" y="5445224"/>
            <a:ext cx="1471080" cy="1220997"/>
          </a:xfrm>
          <a:prstGeom prst="rect">
            <a:avLst/>
          </a:prstGeom>
        </p:spPr>
      </p:pic>
      <p:pic>
        <p:nvPicPr>
          <p:cNvPr id="7" name="Picture 2" descr="http://www.equineguelph.ca/images/programs/BJS_7687_CREDIT(300x336px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1412776"/>
            <a:ext cx="482142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 growth vs suppressio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516052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courtesy of Robert Nagle – Central York Fire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During a barn fire – time is against you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797136"/>
              </p:ext>
            </p:extLst>
          </p:nvPr>
        </p:nvGraphicFramePr>
        <p:xfrm>
          <a:off x="611560" y="1340768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5336" y="6481936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err="1" smtClean="0"/>
              <a:t>Zajaczkowski</a:t>
            </a:r>
            <a:r>
              <a:rPr lang="en-CA" sz="900" dirty="0" smtClean="0"/>
              <a:t> and Wheeler – Penn State G 100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802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Fire Prevention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Starts with you!</a:t>
            </a:r>
            <a:endParaRPr lang="en-C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17393"/>
            <a:ext cx="5111750" cy="28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br>
              <a:rPr lang="en-GB" altLang="en-US" dirty="0" smtClean="0"/>
            </a:br>
            <a:r>
              <a:rPr lang="en-GB" altLang="en-US" dirty="0" smtClean="0">
                <a:solidFill>
                  <a:srgbClr val="CC0000"/>
                </a:solidFill>
              </a:rPr>
              <a:t>								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22712" cy="4270375"/>
          </a:xfrm>
        </p:spPr>
        <p:txBody>
          <a:bodyPr/>
          <a:lstStyle/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b="1" i="1" smtClean="0"/>
              <a:t>Horse Related Trades People In your Barns?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b="1" i="1" smtClean="0"/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BLACK SMITH TOOLS?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GRINDERS?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NO SMOKING?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PROPANE TORCHES?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FANS?</a:t>
            </a:r>
          </a:p>
        </p:txBody>
      </p:sp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5005388" y="1862138"/>
          <a:ext cx="255587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4" imgW="6095238" imgH="4571429" progId="">
                  <p:embed/>
                </p:oleObj>
              </mc:Choice>
              <mc:Fallback>
                <p:oleObj r:id="rId4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862138"/>
                        <a:ext cx="2555875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319588"/>
            <a:ext cx="26701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609329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0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		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22712" cy="4270375"/>
          </a:xfrm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>
                <a:solidFill>
                  <a:srgbClr val="FF0000"/>
                </a:solidFill>
              </a:rPr>
              <a:t>UNAPPROVED FANS,  </a:t>
            </a:r>
            <a:r>
              <a:rPr lang="en-GB" altLang="en-US" sz="2200" i="1" u="sng" smtClean="0">
                <a:solidFill>
                  <a:srgbClr val="FF0000"/>
                </a:solidFill>
              </a:rPr>
              <a:t>Not</a:t>
            </a:r>
            <a:r>
              <a:rPr lang="en-GB" altLang="en-US" sz="2200" smtClean="0">
                <a:solidFill>
                  <a:srgbClr val="FF0000"/>
                </a:solidFill>
              </a:rPr>
              <a:t> TO BE USED IN BARNS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CHANCE OF </a:t>
            </a:r>
            <a:r>
              <a:rPr lang="en-GB" altLang="en-US" sz="2200" smtClean="0">
                <a:solidFill>
                  <a:srgbClr val="FF0000"/>
                </a:solidFill>
              </a:rPr>
              <a:t>FIRE</a:t>
            </a:r>
            <a:r>
              <a:rPr lang="en-GB" altLang="en-US" sz="2200" smtClean="0"/>
              <a:t> WHERE THERE IS OPEN ACCESS TO THE HOT MOTOR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CHANCE OF FAN FALLING OVER</a:t>
            </a:r>
          </a:p>
        </p:txBody>
      </p:sp>
      <p:sp>
        <p:nvSpPr>
          <p:cNvPr id="11269" name="Rectangle 3"/>
          <p:cNvSpPr>
            <a:spLocks noGrp="1" noChangeArrowheads="1" noTextEdit="1"/>
          </p:cNvSpPr>
          <p:nvPr>
            <p:ph type="clipArt" idx="4294967295"/>
          </p:nvPr>
        </p:nvSpPr>
        <p:spPr>
          <a:xfrm>
            <a:off x="4645025" y="1752600"/>
            <a:ext cx="3922713" cy="4270375"/>
          </a:xfrm>
        </p:spPr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105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7784" y="620827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91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		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22712" cy="4270375"/>
          </a:xfrm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BARN FANS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CSA APPROVED FOR HAZARDOUS ATMOSPHERES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  <a:p>
            <a:pPr marL="457200" indent="-457200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</p:txBody>
      </p:sp>
      <p:sp>
        <p:nvSpPr>
          <p:cNvPr id="12293" name="Rectangle 3"/>
          <p:cNvSpPr>
            <a:spLocks noGrp="1" noChangeArrowheads="1" noTextEdit="1"/>
          </p:cNvSpPr>
          <p:nvPr>
            <p:ph type="clipArt" idx="4294967295"/>
          </p:nvPr>
        </p:nvSpPr>
        <p:spPr>
          <a:xfrm>
            <a:off x="4645025" y="1752600"/>
            <a:ext cx="3922713" cy="4270375"/>
          </a:xfrm>
        </p:spPr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105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6557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89363"/>
            <a:ext cx="23034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7784" y="6280284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3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17488"/>
            <a:ext cx="7994650" cy="1298575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lnSpc>
                <a:spcPct val="101000"/>
              </a:lnSpc>
              <a:buClrTx/>
              <a:buFontTx/>
              <a:buNone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br>
              <a:rPr lang="en-GB" altLang="en-US" dirty="0" smtClean="0"/>
            </a:br>
            <a:r>
              <a:rPr lang="en-GB" altLang="en-US" dirty="0" smtClean="0"/>
              <a:t>							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62488" y="1752600"/>
            <a:ext cx="3902075" cy="4270375"/>
          </a:xfrm>
        </p:spPr>
        <p:txBody>
          <a:bodyPr lIns="0" tIns="0" rIns="0" bIns="0"/>
          <a:lstStyle/>
          <a:p>
            <a:pPr indent="-341313" eaLnBrk="1" hangingPunct="1">
              <a:lnSpc>
                <a:spcPct val="101000"/>
              </a:lnSpc>
              <a:spcBef>
                <a:spcPts val="6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800" b="1" i="1" u="sng" smtClean="0"/>
              <a:t>HEAT TRACING FOR WINTER WATER SUPPLY</a:t>
            </a:r>
          </a:p>
          <a:p>
            <a:pPr indent="-341313" eaLnBrk="1" hangingPunct="1">
              <a:lnSpc>
                <a:spcPct val="105000"/>
              </a:lnSpc>
              <a:spcBef>
                <a:spcPts val="6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en-US" b="1" i="1" u="sng" smtClean="0"/>
          </a:p>
          <a:p>
            <a:pPr marL="881063" lvl="1" indent="-422275" eaLnBrk="1" hangingPunct="1">
              <a:lnSpc>
                <a:spcPct val="105000"/>
              </a:lnSpc>
              <a:buClr>
                <a:srgbClr val="CC0000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smtClean="0"/>
              <a:t>EQUIPMENT MUST BE CSA APPROVED</a:t>
            </a:r>
          </a:p>
          <a:p>
            <a:pPr marL="881063" lvl="1" indent="-422275" eaLnBrk="1" hangingPunct="1">
              <a:lnSpc>
                <a:spcPct val="105000"/>
              </a:lnSpc>
              <a:buClr>
                <a:srgbClr val="CC0000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smtClean="0"/>
              <a:t>INSTALLED BY QUALIFIED ELECTRICIAN</a:t>
            </a:r>
          </a:p>
          <a:p>
            <a:pPr marL="881063" lvl="1" indent="-422275" eaLnBrk="1" hangingPunct="1">
              <a:lnSpc>
                <a:spcPct val="105000"/>
              </a:lnSpc>
              <a:buClr>
                <a:srgbClr val="CC0000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smtClean="0"/>
              <a:t>ENSURE EQUIPMENT HAS A SHUT OFF SWITCH</a:t>
            </a:r>
          </a:p>
          <a:p>
            <a:pPr marL="881063" lvl="1" indent="-422275" eaLnBrk="1" hangingPunct="1">
              <a:lnSpc>
                <a:spcPct val="105000"/>
              </a:lnSpc>
              <a:buClr>
                <a:srgbClr val="CC0000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smtClean="0"/>
              <a:t>Portable heaters /pail heater should be plugged into a GFCI 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140200"/>
            <a:ext cx="23399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14600"/>
            <a:ext cx="20208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36304" y="6309320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1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	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22712" cy="4270375"/>
          </a:xfrm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600" smtClean="0"/>
              <a:t>ELECTRICAL LIGHTS NOT PROPERLY FASTENED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600" smtClean="0"/>
              <a:t>BULBS SHOULD BE ENCLOSED WITH A GLASS SHIELD OR METAL HOUSING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1600" smtClean="0"/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600" smtClean="0"/>
              <a:t>EXTENTION CORDS </a:t>
            </a:r>
            <a:r>
              <a:rPr lang="en-GB" altLang="en-US" sz="1600" u="sng" smtClean="0">
                <a:solidFill>
                  <a:srgbClr val="FF0000"/>
                </a:solidFill>
              </a:rPr>
              <a:t>NOT TO BE USED AS</a:t>
            </a:r>
            <a:r>
              <a:rPr lang="en-GB" altLang="en-US" sz="1600" smtClean="0"/>
              <a:t> PERMANENT WIRING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1600" smtClean="0"/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600" smtClean="0"/>
              <a:t>HOW IS THE WIRING IN YOUR BARN?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600" smtClean="0"/>
              <a:t>HAVE A QUALIFIED LICENCED ELECTRICIAN CHECK IT OUT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1600" smtClean="0"/>
          </a:p>
        </p:txBody>
      </p:sp>
      <p:sp>
        <p:nvSpPr>
          <p:cNvPr id="14341" name="Rectangle 3"/>
          <p:cNvSpPr>
            <a:spLocks noGrp="1" noChangeArrowheads="1" noTextEdit="1"/>
          </p:cNvSpPr>
          <p:nvPr>
            <p:ph type="clipArt" idx="4294967295"/>
          </p:nvPr>
        </p:nvSpPr>
        <p:spPr>
          <a:xfrm>
            <a:off x="4718050" y="1849438"/>
            <a:ext cx="3922713" cy="4270375"/>
          </a:xfrm>
        </p:spPr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00225"/>
            <a:ext cx="39258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4343" name="Object 5"/>
          <p:cNvGraphicFramePr>
            <a:graphicFrameLocks noChangeAspect="1"/>
          </p:cNvGraphicFramePr>
          <p:nvPr/>
        </p:nvGraphicFramePr>
        <p:xfrm>
          <a:off x="1620838" y="3602038"/>
          <a:ext cx="611981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5" imgW="6119280" imgH="1077840" progId="">
                  <p:embed/>
                </p:oleObj>
              </mc:Choice>
              <mc:Fallback>
                <p:oleObj r:id="rId5" imgW="6119280" imgH="107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602038"/>
                        <a:ext cx="6119812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00563"/>
            <a:ext cx="2339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7784" y="6352292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47638"/>
            <a:ext cx="7997825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38338"/>
            <a:ext cx="3902075" cy="4362450"/>
          </a:xfrm>
        </p:spPr>
        <p:txBody>
          <a:bodyPr/>
          <a:lstStyle/>
          <a:p>
            <a:pPr marL="457200" indent="-455613" eaLnBrk="1" hangingPunct="1">
              <a:lnSpc>
                <a:spcPct val="100000"/>
              </a:lnSpc>
              <a:spcBef>
                <a:spcPts val="425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700" b="1" i="1" u="sng" dirty="0" smtClean="0">
                <a:solidFill>
                  <a:srgbClr val="336699"/>
                </a:solidFill>
              </a:rPr>
              <a:t>Question:</a:t>
            </a:r>
            <a:r>
              <a:rPr lang="en-GB" altLang="en-US" sz="1700" b="1" i="1" dirty="0" smtClean="0">
                <a:solidFill>
                  <a:srgbClr val="DDDDDD"/>
                </a:solidFill>
              </a:rPr>
              <a:t> 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425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1700" dirty="0" smtClean="0">
              <a:solidFill>
                <a:srgbClr val="DDDDDD"/>
              </a:solidFill>
            </a:endParaRPr>
          </a:p>
          <a:p>
            <a:pPr marL="457200" indent="-455613" eaLnBrk="1" hangingPunct="1">
              <a:lnSpc>
                <a:spcPct val="100000"/>
              </a:lnSpc>
              <a:spcBef>
                <a:spcPts val="425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1700" dirty="0" smtClean="0"/>
              <a:t>How much straw, hay &amp; shavings can be stored  safely? 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425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000" dirty="0" smtClean="0"/>
              <a:t>Only a daily amount in shed row of straw/hay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425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000" dirty="0" smtClean="0"/>
              <a:t>Storage of extra should be in a fire separated area or in a</a:t>
            </a:r>
            <a:r>
              <a:rPr lang="en-GB" altLang="en-US" sz="2000" b="1" i="1" dirty="0" smtClean="0"/>
              <a:t> </a:t>
            </a:r>
            <a:r>
              <a:rPr lang="en-GB" altLang="en-US" sz="2000" dirty="0" smtClean="0"/>
              <a:t>separate building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000" dirty="0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00225"/>
            <a:ext cx="392271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075113"/>
            <a:ext cx="39608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7784" y="609329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55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85750"/>
            <a:ext cx="7997825" cy="1189038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lnSpc>
                <a:spcPct val="101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FF0000"/>
                </a:solidFill>
              </a:rPr>
              <a:t/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								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02075" cy="4179888"/>
          </a:xfrm>
        </p:spPr>
        <p:txBody>
          <a:bodyPr lIns="0" tIns="0" rIns="0" bIns="0"/>
          <a:lstStyle/>
          <a:p>
            <a:pPr indent="-341313" eaLnBrk="1" hangingPunct="1">
              <a:lnSpc>
                <a:spcPct val="101000"/>
              </a:lnSpc>
              <a:spcBef>
                <a:spcPts val="575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b="1" i="1" u="sng" smtClean="0"/>
              <a:t>DETECTION &amp; Protection</a:t>
            </a:r>
          </a:p>
          <a:p>
            <a:pPr marL="1277938" lvl="2" indent="-387350" eaLnBrk="1" hangingPunct="1">
              <a:lnSpc>
                <a:spcPct val="103000"/>
              </a:lnSpc>
              <a:buClr>
                <a:srgbClr val="CC0000"/>
              </a:buClr>
              <a:buSzPct val="60000"/>
              <a:buFont typeface="Wingdings" pitchFamily="2" charset="2"/>
              <a:buChar char="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b="1" i="1" u="sng" smtClean="0"/>
              <a:t>Sprinklers</a:t>
            </a:r>
            <a:r>
              <a:rPr lang="en-GB" altLang="en-US" sz="1600" b="1" smtClean="0"/>
              <a:t>-135 F</a:t>
            </a:r>
          </a:p>
          <a:p>
            <a:pPr marL="1277938" lvl="2" indent="-387350" eaLnBrk="1" hangingPunct="1">
              <a:lnSpc>
                <a:spcPct val="103000"/>
              </a:lnSpc>
              <a:buClr>
                <a:srgbClr val="CC0000"/>
              </a:buClr>
              <a:buSzPct val="60000"/>
              <a:buFont typeface="Wingdings" pitchFamily="2" charset="2"/>
              <a:buChar char="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b="1" i="1" u="sng" smtClean="0"/>
              <a:t>Heat Detector</a:t>
            </a:r>
            <a:r>
              <a:rPr lang="en-GB" altLang="en-US" sz="1600" b="1" smtClean="0"/>
              <a:t>-135 F</a:t>
            </a:r>
          </a:p>
          <a:p>
            <a:pPr marL="1277938" lvl="2" indent="-387350" eaLnBrk="1" hangingPunct="1">
              <a:lnSpc>
                <a:spcPct val="103000"/>
              </a:lnSpc>
              <a:buClr>
                <a:srgbClr val="CC0000"/>
              </a:buClr>
              <a:buSzPct val="60000"/>
              <a:buFont typeface="Wingdings" pitchFamily="2" charset="2"/>
              <a:buChar char="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1600" b="1" i="1" u="sng" smtClean="0"/>
              <a:t>Smoke Detector</a:t>
            </a:r>
            <a:r>
              <a:rPr lang="en-GB" altLang="en-US" sz="1600" b="1" smtClean="0"/>
              <a:t> – less than 2 minutes</a:t>
            </a:r>
          </a:p>
        </p:txBody>
      </p:sp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4664075" y="1752600"/>
          <a:ext cx="390207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r:id="rId4" imgW="1130957" imgH="902542" progId="">
                  <p:embed/>
                </p:oleObj>
              </mc:Choice>
              <mc:Fallback>
                <p:oleObj r:id="rId4" imgW="1130957" imgH="9025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752600"/>
                        <a:ext cx="3902075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4"/>
          <p:cNvGraphicFramePr>
            <a:graphicFrameLocks noChangeAspect="1"/>
          </p:cNvGraphicFramePr>
          <p:nvPr/>
        </p:nvGraphicFramePr>
        <p:xfrm>
          <a:off x="4664075" y="1752600"/>
          <a:ext cx="390207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r:id="rId6" imgW="1130957" imgH="902542" progId="">
                  <p:embed/>
                </p:oleObj>
              </mc:Choice>
              <mc:Fallback>
                <p:oleObj r:id="rId6" imgW="1130957" imgH="9025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752600"/>
                        <a:ext cx="3902075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779838"/>
            <a:ext cx="39608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00225"/>
            <a:ext cx="3960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7417" name="Object 7"/>
          <p:cNvGraphicFramePr>
            <a:graphicFrameLocks noChangeAspect="1"/>
          </p:cNvGraphicFramePr>
          <p:nvPr/>
        </p:nvGraphicFramePr>
        <p:xfrm>
          <a:off x="539750" y="4140200"/>
          <a:ext cx="39004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r:id="rId9" imgW="6095238" imgH="4571429" progId="">
                  <p:embed/>
                </p:oleObj>
              </mc:Choice>
              <mc:Fallback>
                <p:oleObj r:id="rId9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0200"/>
                        <a:ext cx="39004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27784" y="609329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1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Goals for Today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Fire Safety – lines of defence</a:t>
            </a:r>
          </a:p>
          <a:p>
            <a:r>
              <a:rPr lang="en-CA" dirty="0" smtClean="0"/>
              <a:t>Fire behaviour basics</a:t>
            </a:r>
          </a:p>
          <a:p>
            <a:r>
              <a:rPr lang="en-CA" dirty="0" smtClean="0"/>
              <a:t>Fire Prevention</a:t>
            </a:r>
          </a:p>
          <a:p>
            <a:r>
              <a:rPr lang="en-CA" dirty="0" smtClean="0"/>
              <a:t>Assisting First Responders</a:t>
            </a:r>
          </a:p>
          <a:p>
            <a:r>
              <a:rPr lang="en-CA" dirty="0" smtClean="0"/>
              <a:t>Resources and Education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91857" y="4581128"/>
            <a:ext cx="6858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 smtClean="0"/>
              <a:t>Ultimate goal – </a:t>
            </a:r>
          </a:p>
          <a:p>
            <a:pPr algn="ctr"/>
            <a:r>
              <a:rPr lang="en-CA" sz="4000" b="1" dirty="0" smtClean="0"/>
              <a:t>You are the first line of Defence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1046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Fire Prevention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800" u="sng" smtClean="0"/>
              <a:t>Portable Fire Extinguishers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2000" dirty="0" smtClean="0"/>
              <a:t>INSTALL A 20 LB. ABC MULTIPURPOSE FIRE EXTINGUISHER INSIDE AT EVERY BARN EXIT DOOR.</a:t>
            </a:r>
          </a:p>
          <a:p>
            <a:pPr marL="0" indent="0" eaLnBrk="1" hangingPunct="1"/>
            <a:endParaRPr lang="en-US" altLang="en-US" sz="2000" dirty="0" smtClean="0"/>
          </a:p>
          <a:p>
            <a:pPr marL="0" indent="0" eaLnBrk="1" hangingPunct="1"/>
            <a:r>
              <a:rPr lang="en-US" altLang="en-US" sz="2000" dirty="0" smtClean="0"/>
              <a:t>ENSURE THESE ARE CHECKED WEEKLY TO ENSURE THEY ARE NOT DAMAGED, DIRTY / COBWEBS OR DISCHARGED.</a:t>
            </a:r>
          </a:p>
          <a:p>
            <a:pPr marL="0" indent="0" eaLnBrk="1" hangingPunct="1"/>
            <a:endParaRPr lang="en-US" altLang="en-US" dirty="0" smtClean="0"/>
          </a:p>
        </p:txBody>
      </p:sp>
      <p:pic>
        <p:nvPicPr>
          <p:cNvPr id="18437" name="Content Placeholder 6" descr="170px-FireExtinguisherABC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819400"/>
            <a:ext cx="1306513" cy="2171700"/>
          </a:xfrm>
        </p:spPr>
      </p:pic>
      <p:sp>
        <p:nvSpPr>
          <p:cNvPr id="6" name="Rectangle 5"/>
          <p:cNvSpPr/>
          <p:nvPr/>
        </p:nvSpPr>
        <p:spPr>
          <a:xfrm>
            <a:off x="2627784" y="609329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59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	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45025" y="1752600"/>
            <a:ext cx="3922713" cy="4270375"/>
          </a:xfrm>
        </p:spPr>
        <p:txBody>
          <a:bodyPr/>
          <a:lstStyle/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b="1" i="1" smtClean="0">
                <a:solidFill>
                  <a:srgbClr val="0000FF"/>
                </a:solidFill>
              </a:rPr>
              <a:t>Must Horses Wear Halters in the stall overnight?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b="1" i="1" smtClean="0"/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Frightened horses?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(without) How to evacuate?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(with) Safer removal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smtClean="0"/>
              <a:t>Means of Horse identification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08175"/>
            <a:ext cx="3479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7784" y="6093296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92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7965702" cy="4251325"/>
          </a:xfrm>
        </p:spPr>
        <p:txBody>
          <a:bodyPr/>
          <a:lstStyle/>
          <a:p>
            <a:r>
              <a:rPr lang="en-CA" dirty="0" smtClean="0"/>
              <a:t>Building construction: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Fire Prevention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279456" cy="37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8288"/>
            <a:ext cx="8001000" cy="125571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89563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8963025" algn="l"/>
                <a:tab pos="9412288" algn="l"/>
                <a:tab pos="9861550" algn="l"/>
                <a:tab pos="10321925" algn="l"/>
                <a:tab pos="10779125" algn="l"/>
              </a:tabLst>
            </a:pPr>
            <a:r>
              <a:rPr lang="en-GB" altLang="en-US" dirty="0" smtClean="0"/>
              <a:t>Fire Prevention</a:t>
            </a:r>
            <a:r>
              <a:rPr lang="en-GB" altLang="en-US" dirty="0" smtClean="0">
                <a:solidFill>
                  <a:srgbClr val="CC0000"/>
                </a:solidFill>
              </a:rPr>
              <a:t/>
            </a:r>
            <a:br>
              <a:rPr lang="en-GB" altLang="en-US" dirty="0" smtClean="0">
                <a:solidFill>
                  <a:srgbClr val="CC0000"/>
                </a:solidFill>
              </a:rPr>
            </a:br>
            <a:r>
              <a:rPr lang="en-GB" altLang="en-US" dirty="0" smtClean="0">
                <a:solidFill>
                  <a:srgbClr val="CC0000"/>
                </a:solidFill>
              </a:rPr>
              <a:t>								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3922712" cy="4816475"/>
          </a:xfrm>
        </p:spPr>
        <p:txBody>
          <a:bodyPr/>
          <a:lstStyle/>
          <a:p>
            <a:pPr marL="457200" indent="-455613" eaLnBrk="1" hangingPunct="1">
              <a:lnSpc>
                <a:spcPct val="102000"/>
              </a:lnSpc>
              <a:spcBef>
                <a:spcPts val="6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b="1" u="sng" dirty="0" smtClean="0"/>
              <a:t>SAFE EVACUATION AREAS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dirty="0" smtClean="0"/>
              <a:t>REMOVE HORSES TO A PADDOCK OR FENCED AREA FOR SAFETY AWAY FROM THE </a:t>
            </a:r>
            <a:r>
              <a:rPr lang="en-GB" altLang="en-US" sz="2200" dirty="0" smtClean="0">
                <a:solidFill>
                  <a:srgbClr val="FF0000"/>
                </a:solidFill>
              </a:rPr>
              <a:t>FIRE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dirty="0" smtClean="0">
              <a:solidFill>
                <a:srgbClr val="FF0000"/>
              </a:solidFill>
            </a:endParaRP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itchFamily="2" charset="2"/>
              <a:buChar char="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altLang="en-US" sz="2200" dirty="0" smtClean="0"/>
              <a:t>IF PADDOCK NOT AVAILABLE LET THEM LOOSE IN A PASTURE AREA</a:t>
            </a: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dirty="0" smtClean="0">
              <a:solidFill>
                <a:srgbClr val="FF0000"/>
              </a:solidFill>
            </a:endParaRPr>
          </a:p>
          <a:p>
            <a:pPr marL="457200" indent="-455613" eaLnBrk="1" hangingPunct="1">
              <a:lnSpc>
                <a:spcPct val="100000"/>
              </a:lnSpc>
              <a:spcBef>
                <a:spcPts val="55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alt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20485" name="Rectangle 3"/>
          <p:cNvSpPr>
            <a:spLocks noGrp="1" noChangeArrowheads="1" noTextEdit="1"/>
          </p:cNvSpPr>
          <p:nvPr>
            <p:ph type="clipArt" idx="4294967295"/>
          </p:nvPr>
        </p:nvSpPr>
        <p:spPr>
          <a:xfrm>
            <a:off x="4645025" y="1752600"/>
            <a:ext cx="3922713" cy="4270375"/>
          </a:xfrm>
        </p:spPr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105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7784" y="6280284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/>
              <a:t>Slide courtesy of Bob </a:t>
            </a:r>
            <a:r>
              <a:rPr lang="en-GB" altLang="en-US" sz="2000" dirty="0"/>
              <a:t>Webb, </a:t>
            </a:r>
            <a:r>
              <a:rPr lang="en-GB" altLang="en-US" sz="2000" dirty="0" err="1"/>
              <a:t>Former,</a:t>
            </a:r>
            <a:r>
              <a:rPr lang="en-GB" altLang="en-US" dirty="0" err="1">
                <a:solidFill>
                  <a:srgbClr val="FF0000"/>
                </a:solidFill>
              </a:rPr>
              <a:t>CFPO</a:t>
            </a:r>
            <a:r>
              <a:rPr lang="en-GB" altLang="en-US" dirty="0">
                <a:solidFill>
                  <a:srgbClr val="FF0000"/>
                </a:solidFill>
              </a:rPr>
              <a:t>, &amp; WEG FM</a:t>
            </a:r>
            <a:r>
              <a:rPr lang="en-GB" altLang="en-US" dirty="0"/>
              <a:t>,RET</a:t>
            </a:r>
            <a:r>
              <a:rPr lang="en-GB" altLang="en-US" b="1" dirty="0"/>
              <a:t>.</a:t>
            </a: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6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74625"/>
            <a:ext cx="7988300" cy="1336675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How to best assist your fire department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7988300" cy="4270375"/>
          </a:xfrm>
        </p:spPr>
        <p:txBody>
          <a:bodyPr/>
          <a:lstStyle/>
          <a:p>
            <a:pPr marL="1349375" indent="-1349375" eaLnBrk="1" hangingPunct="1">
              <a:buSzPct val="45000"/>
              <a:buFont typeface="Wingdings" pitchFamily="2" charset="2"/>
              <a:buChar char=""/>
              <a:tabLst>
                <a:tab pos="1349375" algn="l"/>
                <a:tab pos="1462088" algn="l"/>
                <a:tab pos="1919288" algn="l"/>
                <a:tab pos="2376488" algn="l"/>
                <a:tab pos="2833688" algn="l"/>
                <a:tab pos="3290888" algn="l"/>
                <a:tab pos="3748088" algn="l"/>
                <a:tab pos="4205288" algn="l"/>
                <a:tab pos="4662488" algn="l"/>
                <a:tab pos="5119688" algn="l"/>
                <a:tab pos="5576888" algn="l"/>
                <a:tab pos="6034088" algn="l"/>
                <a:tab pos="6491288" algn="l"/>
                <a:tab pos="6948488" algn="l"/>
                <a:tab pos="7405688" algn="l"/>
                <a:tab pos="7862888" algn="l"/>
                <a:tab pos="8320088" algn="l"/>
                <a:tab pos="8777288" algn="l"/>
                <a:tab pos="9234488" algn="l"/>
                <a:tab pos="9691688" algn="l"/>
                <a:tab pos="10148888" algn="l"/>
              </a:tabLst>
            </a:pPr>
            <a:r>
              <a:rPr lang="en-US" altLang="en-US" sz="2000" dirty="0" smtClean="0"/>
              <a:t>Introduce yourself to FD before an issue and create a pre-plan</a:t>
            </a:r>
          </a:p>
          <a:p>
            <a:pPr marL="1349375" indent="-1349375" eaLnBrk="1" hangingPunct="1">
              <a:buSzPct val="45000"/>
              <a:buFont typeface="Wingdings" pitchFamily="2" charset="2"/>
              <a:buChar char=""/>
              <a:tabLst>
                <a:tab pos="1349375" algn="l"/>
                <a:tab pos="1462088" algn="l"/>
                <a:tab pos="1919288" algn="l"/>
                <a:tab pos="2376488" algn="l"/>
                <a:tab pos="2833688" algn="l"/>
                <a:tab pos="3290888" algn="l"/>
                <a:tab pos="3748088" algn="l"/>
                <a:tab pos="4205288" algn="l"/>
                <a:tab pos="4662488" algn="l"/>
                <a:tab pos="5119688" algn="l"/>
                <a:tab pos="5576888" algn="l"/>
                <a:tab pos="6034088" algn="l"/>
                <a:tab pos="6491288" algn="l"/>
                <a:tab pos="6948488" algn="l"/>
                <a:tab pos="7405688" algn="l"/>
                <a:tab pos="7862888" algn="l"/>
                <a:tab pos="8320088" algn="l"/>
                <a:tab pos="8777288" algn="l"/>
                <a:tab pos="9234488" algn="l"/>
                <a:tab pos="9691688" algn="l"/>
                <a:tab pos="10148888" algn="l"/>
              </a:tabLst>
            </a:pPr>
            <a:r>
              <a:rPr lang="en-US" altLang="en-US" sz="2000" dirty="0" smtClean="0"/>
              <a:t>Know Your Farm Address – Ensure it is visible</a:t>
            </a:r>
          </a:p>
          <a:p>
            <a:pPr marL="1349375" indent="-1349375" eaLnBrk="1" hangingPunct="1">
              <a:buFont typeface="Times New Roman" pitchFamily="18" charset="0"/>
              <a:buChar char="•"/>
              <a:tabLst>
                <a:tab pos="1349375" algn="l"/>
                <a:tab pos="1462088" algn="l"/>
                <a:tab pos="1919288" algn="l"/>
                <a:tab pos="2376488" algn="l"/>
                <a:tab pos="2833688" algn="l"/>
                <a:tab pos="3290888" algn="l"/>
                <a:tab pos="3748088" algn="l"/>
                <a:tab pos="4205288" algn="l"/>
                <a:tab pos="4662488" algn="l"/>
                <a:tab pos="5119688" algn="l"/>
                <a:tab pos="5576888" algn="l"/>
                <a:tab pos="6034088" algn="l"/>
                <a:tab pos="6491288" algn="l"/>
                <a:tab pos="6948488" algn="l"/>
                <a:tab pos="7405688" algn="l"/>
                <a:tab pos="7862888" algn="l"/>
                <a:tab pos="8320088" algn="l"/>
                <a:tab pos="8777288" algn="l"/>
                <a:tab pos="9234488" algn="l"/>
                <a:tab pos="9691688" algn="l"/>
                <a:tab pos="10148888" algn="l"/>
              </a:tabLst>
            </a:pPr>
            <a:r>
              <a:rPr lang="en-US" altLang="en-US" sz="2000" dirty="0" smtClean="0"/>
              <a:t>Be sure you know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Fire</a:t>
            </a:r>
            <a:r>
              <a:rPr lang="en-US" altLang="en-US" sz="2000" dirty="0" smtClean="0"/>
              <a:t> Department Phone Number</a:t>
            </a:r>
          </a:p>
          <a:p>
            <a:pPr marL="1349375" indent="-1349375" eaLnBrk="1" hangingPunct="1">
              <a:buFont typeface="Times New Roman" pitchFamily="18" charset="0"/>
              <a:buChar char="•"/>
              <a:tabLst>
                <a:tab pos="1349375" algn="l"/>
                <a:tab pos="1462088" algn="l"/>
                <a:tab pos="1919288" algn="l"/>
                <a:tab pos="2376488" algn="l"/>
                <a:tab pos="2833688" algn="l"/>
                <a:tab pos="3290888" algn="l"/>
                <a:tab pos="3748088" algn="l"/>
                <a:tab pos="4205288" algn="l"/>
                <a:tab pos="4662488" algn="l"/>
                <a:tab pos="5119688" algn="l"/>
                <a:tab pos="5576888" algn="l"/>
                <a:tab pos="6034088" algn="l"/>
                <a:tab pos="6491288" algn="l"/>
                <a:tab pos="6948488" algn="l"/>
                <a:tab pos="7405688" algn="l"/>
                <a:tab pos="7862888" algn="l"/>
                <a:tab pos="8320088" algn="l"/>
                <a:tab pos="8777288" algn="l"/>
                <a:tab pos="9234488" algn="l"/>
                <a:tab pos="9691688" algn="l"/>
                <a:tab pos="10148888" algn="l"/>
              </a:tabLst>
            </a:pPr>
            <a:r>
              <a:rPr lang="en-US" altLang="en-US" sz="2000" dirty="0" smtClean="0"/>
              <a:t>Have someone Meet </a:t>
            </a:r>
            <a:r>
              <a:rPr lang="en-US" altLang="en-US" sz="2000" dirty="0" smtClean="0">
                <a:solidFill>
                  <a:srgbClr val="FF0000"/>
                </a:solidFill>
              </a:rPr>
              <a:t>Fire </a:t>
            </a:r>
            <a:r>
              <a:rPr lang="en-US" altLang="en-US" sz="2000" dirty="0" smtClean="0"/>
              <a:t>Department at the road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51320"/>
            <a:ext cx="3756992" cy="21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227" y="188640"/>
            <a:ext cx="3008313" cy="1162050"/>
          </a:xfrm>
        </p:spPr>
        <p:txBody>
          <a:bodyPr/>
          <a:lstStyle/>
          <a:p>
            <a:r>
              <a:rPr lang="en-CA" dirty="0" smtClean="0"/>
              <a:t>Evaluate Your Property</a:t>
            </a:r>
            <a:endParaRPr lang="fr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2282"/>
            <a:ext cx="5111750" cy="341464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Clear access.</a:t>
            </a:r>
          </a:p>
          <a:p>
            <a:pPr lvl="1"/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Determine driveway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/>
              <a:t> width;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/>
              <a:t> grading;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/>
              <a:t>c</a:t>
            </a:r>
            <a:r>
              <a:rPr lang="en-CA" sz="1600" dirty="0" smtClean="0"/>
              <a:t>learance height (low lying branches);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600" dirty="0" smtClean="0"/>
              <a:t> snow or other barriers;</a:t>
            </a:r>
          </a:p>
          <a:p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CA" dirty="0" smtClean="0"/>
              <a:t> Slide courtesy of Jeff Aitken # 214 Guelph Eramosa Fire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8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Evaluate </a:t>
            </a:r>
            <a:r>
              <a:rPr lang="en-CA" dirty="0"/>
              <a:t>Your Property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20"/>
            <a:ext cx="5519213" cy="41809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Multiple Buildings/Locations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 smtClean="0"/>
              <a:t>Give location to 911 operator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 smtClean="0"/>
              <a:t>Staff at entrance to direct responders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dirty="0" smtClean="0"/>
              <a:t>Be prepared for multiple responding units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1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Identify potential hazards surrounding the structure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8" y="273050"/>
            <a:ext cx="4389834" cy="58531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Keep combustible objections and vehicles  away from the foundation, i.e., tractor, truck, trailers…etc.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Fuel tanks </a:t>
            </a:r>
            <a:r>
              <a:rPr lang="en-CA" sz="1600" dirty="0" smtClean="0"/>
              <a:t>should</a:t>
            </a:r>
            <a:r>
              <a:rPr lang="en-CA" sz="1800" dirty="0" smtClean="0"/>
              <a:t> be safely stored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Evaluate doorways - Do not nail doors shut from </a:t>
            </a:r>
            <a:r>
              <a:rPr lang="en-CA" sz="1800" smtClean="0"/>
              <a:t>the inside</a:t>
            </a:r>
            <a:endParaRPr lang="en-CA" sz="1800" dirty="0" smtClean="0"/>
          </a:p>
          <a:p>
            <a:r>
              <a:rPr lang="en-CA" sz="1800" dirty="0" smtClean="0"/>
              <a:t> </a:t>
            </a:r>
            <a:endParaRPr lang="fr-CA" sz="18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6128" y="6356350"/>
            <a:ext cx="3752056" cy="365125"/>
          </a:xfrm>
        </p:spPr>
        <p:txBody>
          <a:bodyPr/>
          <a:lstStyle/>
          <a:p>
            <a:r>
              <a:rPr lang="en-CA" dirty="0" smtClean="0"/>
              <a:t> Slide courtesy of Jeff Aitken # 214 Guelph Eramosa Fire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83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Take Inventory of the situation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Is someone in the structure?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Was the fire evacuation plan executed? and</a:t>
            </a:r>
            <a:r>
              <a:rPr lang="en-CA" baseline="0" dirty="0" smtClean="0"/>
              <a:t> Is everyone</a:t>
            </a:r>
            <a:r>
              <a:rPr lang="en-CA" dirty="0" smtClean="0"/>
              <a:t> accounted for?</a:t>
            </a:r>
          </a:p>
          <a:p>
            <a:pPr lvl="1"/>
            <a:endParaRPr lang="en-C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Understand the barn design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 multiple storeys, loaf, drive sheds, and entry points.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Inventory</a:t>
            </a:r>
            <a:r>
              <a:rPr lang="en-CA" baseline="0" dirty="0" smtClean="0"/>
              <a:t> of the barn content: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400" dirty="0" smtClean="0"/>
              <a:t>Livestock, chemical, fertilizers, fuels, accelerants and other hazards.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Have one spokes person relay all the information to IC (Incident Command).</a:t>
            </a:r>
            <a:endParaRPr lang="fr-CA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752056" cy="365125"/>
          </a:xfrm>
        </p:spPr>
        <p:txBody>
          <a:bodyPr/>
          <a:lstStyle/>
          <a:p>
            <a:r>
              <a:rPr lang="en-CA" dirty="0" smtClean="0"/>
              <a:t> Slide courtesy of Jeff Aitken # 214 Guelph Eramosa Fire</a:t>
            </a:r>
            <a:endParaRPr lang="en-CA" dirty="0"/>
          </a:p>
        </p:txBody>
      </p:sp>
      <p:pic>
        <p:nvPicPr>
          <p:cNvPr id="6146" name="Picture 2" descr="C:\EquineGuelph\Education\Biosecurity_program\GF2_2014\images\iStock_000008873551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1070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be part of the solution?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" y="1432222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Don’t be a Hero, stay back within the established safety perimeter.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Respect IC leadership, and judgement.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If, IC has setup collapse zones for falling debris, adhere to the restricted area for your safety.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Let us let do our job!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work as a team for your safety!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60896"/>
            <a:ext cx="5111750" cy="287742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752056" cy="365125"/>
          </a:xfrm>
        </p:spPr>
        <p:txBody>
          <a:bodyPr/>
          <a:lstStyle/>
          <a:p>
            <a:r>
              <a:rPr lang="en-CA" dirty="0" smtClean="0"/>
              <a:t> Slide courtesy of Jeff Aitken # 214 Guelph Eramosa Fire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92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7200" b="1" dirty="0" smtClean="0">
                <a:solidFill>
                  <a:srgbClr val="002060"/>
                </a:solidFill>
                <a:latin typeface="Lucida Sans" pitchFamily="34" charset="0"/>
              </a:rPr>
              <a:t>Barn fires:</a:t>
            </a:r>
          </a:p>
        </p:txBody>
      </p:sp>
      <p:sp>
        <p:nvSpPr>
          <p:cNvPr id="205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CA" altLang="en-US" sz="4800" b="1" u="sng" smtClean="0">
                <a:solidFill>
                  <a:srgbClr val="002060"/>
                </a:solidFill>
                <a:latin typeface="Lucida Sans" pitchFamily="34" charset="0"/>
              </a:rPr>
              <a:t>You</a:t>
            </a:r>
            <a:r>
              <a:rPr lang="en-CA" altLang="en-US" sz="4800" smtClean="0">
                <a:solidFill>
                  <a:srgbClr val="002060"/>
                </a:solidFill>
                <a:latin typeface="Lucida Sans" pitchFamily="34" charset="0"/>
              </a:rPr>
              <a:t> are the first line of defence</a:t>
            </a:r>
          </a:p>
        </p:txBody>
      </p:sp>
      <p:pic>
        <p:nvPicPr>
          <p:cNvPr id="2052" name="Picture 5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3902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14625"/>
            <a:ext cx="292576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6453336"/>
            <a:ext cx="547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courtesy of Robert Nagle – Severn Fire Department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80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1162050"/>
          </a:xfrm>
        </p:spPr>
        <p:txBody>
          <a:bodyPr/>
          <a:lstStyle/>
          <a:p>
            <a:r>
              <a:rPr lang="en-CA" dirty="0" smtClean="0"/>
              <a:t>Common Sense is Not so Common!!!</a:t>
            </a:r>
            <a:br>
              <a:rPr lang="en-CA" dirty="0" smtClean="0"/>
            </a:b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4832" y="2708920"/>
            <a:ext cx="4392488" cy="370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Get out !  Stay out!</a:t>
            </a:r>
          </a:p>
          <a:p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Know your emergency phone numbers and emergency contacts</a:t>
            </a:r>
          </a:p>
          <a:p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Do Not Hesitate to CALL 911.  </a:t>
            </a:r>
          </a:p>
          <a:p>
            <a:endParaRPr lang="en-CA" sz="1600" dirty="0"/>
          </a:p>
          <a:p>
            <a:endParaRPr lang="fr-C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27905"/>
            <a:ext cx="2486025" cy="2414389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752056" cy="365125"/>
          </a:xfrm>
        </p:spPr>
        <p:txBody>
          <a:bodyPr/>
          <a:lstStyle/>
          <a:p>
            <a:r>
              <a:rPr lang="en-CA" dirty="0" smtClean="0"/>
              <a:t> Slide courtesy of Jeff Aitken # 214 Guelph Eramosa Fire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02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260648"/>
            <a:ext cx="795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Equine Guelph Program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smtClean="0">
                <a:solidFill>
                  <a:srgbClr val="002060"/>
                </a:solidFill>
              </a:rPr>
              <a:t>Barn Fire Safety Top 10</a:t>
            </a:r>
          </a:p>
        </p:txBody>
      </p:sp>
      <p:sp>
        <p:nvSpPr>
          <p:cNvPr id="32771" name="Content Placeholder 1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endParaRPr lang="en-CA" altLang="en-US" sz="320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CA" altLang="en-US" sz="2400" smtClean="0">
                <a:solidFill>
                  <a:srgbClr val="002060"/>
                </a:solidFill>
                <a:latin typeface="Lucida Sans" pitchFamily="34" charset="0"/>
              </a:rPr>
              <a:t>Checklist of top 10 safety concerns both inside and outside </a:t>
            </a:r>
          </a:p>
          <a:p>
            <a:pPr>
              <a:buClr>
                <a:srgbClr val="FF0000"/>
              </a:buClr>
              <a:buFont typeface="Wingdings" charset="2"/>
              <a:buChar char="Ø"/>
            </a:pPr>
            <a:endParaRPr lang="en-CA" altLang="en-US" sz="2400" smtClean="0">
              <a:solidFill>
                <a:srgbClr val="002060"/>
              </a:solidFill>
              <a:latin typeface="Lucida Sans" pitchFamily="34" charset="0"/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CA" altLang="en-US" sz="2400" smtClean="0">
                <a:solidFill>
                  <a:srgbClr val="002060"/>
                </a:solidFill>
                <a:latin typeface="Lucida Sans" pitchFamily="34" charset="0"/>
                <a:hlinkClick r:id="rId3"/>
              </a:rPr>
              <a:t>www.EquineGuelph.ca</a:t>
            </a:r>
            <a:r>
              <a:rPr lang="en-CA" altLang="en-US" sz="2400" smtClean="0">
                <a:solidFill>
                  <a:srgbClr val="002060"/>
                </a:solidFill>
                <a:latin typeface="Lucida Sans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r>
              <a:rPr lang="en-CA" altLang="en-US" sz="2400" smtClean="0">
                <a:solidFill>
                  <a:srgbClr val="002060"/>
                </a:solidFill>
                <a:latin typeface="Lucida Sans" pitchFamily="34" charset="0"/>
              </a:rPr>
              <a:t>	for additional resources</a:t>
            </a:r>
          </a:p>
          <a:p>
            <a:pPr>
              <a:buClr>
                <a:srgbClr val="FF0000"/>
              </a:buClr>
              <a:buFont typeface="Wingdings" charset="2"/>
              <a:buChar char="Ø"/>
            </a:pPr>
            <a:endParaRPr lang="en-CA" altLang="en-US" sz="320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Char char="Ø"/>
            </a:pPr>
            <a:endParaRPr lang="en-CA" altLang="en-US" sz="3200" smtClean="0">
              <a:solidFill>
                <a:srgbClr val="002060"/>
              </a:solidFill>
            </a:endParaRPr>
          </a:p>
        </p:txBody>
      </p:sp>
      <p:graphicFrame>
        <p:nvGraphicFramePr>
          <p:cNvPr id="32772" name="Content Placeholder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4875" y="1327150"/>
          <a:ext cx="4214813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4" imgW="5743457" imgH="7457872" progId="AcroExch.Document.7">
                  <p:embed/>
                </p:oleObj>
              </mc:Choice>
              <mc:Fallback>
                <p:oleObj name="Acrobat Document" r:id="rId4" imgW="5743457" imgH="74578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327150"/>
                        <a:ext cx="4214813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1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71"/>
            <a:ext cx="9144000" cy="7665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/>
            <a:r>
              <a:rPr lang="en-CA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 Prevention</a:t>
            </a:r>
            <a:endParaRPr lang="en-CA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4840" y="1901150"/>
            <a:ext cx="18188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CA" sz="2800" dirty="0"/>
          </a:p>
          <a:p>
            <a:pPr algn="ctr"/>
            <a:r>
              <a:rPr lang="en-CA" sz="2800" dirty="0"/>
              <a:t>Thank You</a:t>
            </a:r>
            <a:r>
              <a:rPr lang="en-CA" sz="2800" dirty="0" smtClean="0"/>
              <a:t>!</a:t>
            </a:r>
          </a:p>
          <a:p>
            <a:pPr algn="ctr"/>
            <a:endParaRPr lang="en-CA" sz="2800" dirty="0"/>
          </a:p>
          <a:p>
            <a:pPr algn="ctr"/>
            <a:r>
              <a:rPr lang="en-CA" sz="2800" dirty="0" smtClean="0"/>
              <a:t>Questions?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01208"/>
            <a:ext cx="1471080" cy="12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en-CA" altLang="en-US" sz="5400" b="1" smtClean="0">
                <a:solidFill>
                  <a:srgbClr val="002060"/>
                </a:solidFill>
                <a:latin typeface="Lucida Sans" pitchFamily="34" charset="0"/>
              </a:rPr>
              <a:t>Fire safety - </a:t>
            </a:r>
            <a:r>
              <a:rPr lang="en-CA" altLang="en-US" sz="4800" b="1" smtClean="0">
                <a:solidFill>
                  <a:srgbClr val="002060"/>
                </a:solidFill>
                <a:latin typeface="Lucida Sans" pitchFamily="34" charset="0"/>
              </a:rPr>
              <a:t/>
            </a:r>
            <a:br>
              <a:rPr lang="en-CA" altLang="en-US" sz="4800" b="1" smtClean="0">
                <a:solidFill>
                  <a:srgbClr val="002060"/>
                </a:solidFill>
                <a:latin typeface="Lucida Sans" pitchFamily="34" charset="0"/>
              </a:rPr>
            </a:br>
            <a:r>
              <a:rPr lang="en-CA" altLang="en-US" sz="4800" b="1" smtClean="0">
                <a:solidFill>
                  <a:srgbClr val="002060"/>
                </a:solidFill>
                <a:latin typeface="Lucida Sans" pitchFamily="34" charset="0"/>
              </a:rPr>
              <a:t>3 lines of defence: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57250" y="2071688"/>
            <a:ext cx="7829550" cy="3643312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charset="2"/>
              <a:buChar char="Ø"/>
            </a:pPr>
            <a:endParaRPr lang="en-CA" altLang="en-US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smtClean="0">
                <a:solidFill>
                  <a:srgbClr val="002060"/>
                </a:solidFill>
                <a:latin typeface="Lucida Sans" pitchFamily="34" charset="0"/>
              </a:rPr>
              <a:t>Education/prevention 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smtClean="0">
                <a:solidFill>
                  <a:srgbClr val="002060"/>
                </a:solidFill>
                <a:latin typeface="Lucida Sans" pitchFamily="34" charset="0"/>
              </a:rPr>
              <a:t>Inspection/enforcement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smtClean="0">
                <a:solidFill>
                  <a:srgbClr val="002060"/>
                </a:solidFill>
                <a:latin typeface="Lucida Sans" pitchFamily="34" charset="0"/>
              </a:rPr>
              <a:t>Fire suppression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9" y="6381328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Slide courtesy of Robert Nagle </a:t>
            </a:r>
            <a:r>
              <a:rPr lang="en-CA" dirty="0" smtClean="0"/>
              <a:t>– Central </a:t>
            </a:r>
            <a:r>
              <a:rPr lang="en-CA" dirty="0"/>
              <a:t>York Fire Services </a:t>
            </a:r>
          </a:p>
        </p:txBody>
      </p:sp>
    </p:spTree>
    <p:extLst>
      <p:ext uri="{BB962C8B-B14F-4D97-AF65-F5344CB8AC3E}">
        <p14:creationId xmlns:p14="http://schemas.microsoft.com/office/powerpoint/2010/main" val="1463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5400" b="1" dirty="0" smtClean="0">
                <a:solidFill>
                  <a:srgbClr val="002060"/>
                </a:solidFill>
                <a:latin typeface="Lucida Sans" pitchFamily="34" charset="0"/>
              </a:rPr>
              <a:t>Education/Prevention: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57250" y="1524000"/>
            <a:ext cx="8107238" cy="45720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Proactive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Directly involves the farm owner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Most effective way to deal with fires 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381328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</a:t>
            </a:r>
            <a:r>
              <a:rPr lang="en-CA" dirty="0"/>
              <a:t>courtesy of Robert Nagle – Central York Fire </a:t>
            </a:r>
            <a:r>
              <a:rPr lang="en-CA" dirty="0" smtClean="0"/>
              <a:t>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8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654175"/>
          </a:xfrm>
        </p:spPr>
        <p:txBody>
          <a:bodyPr/>
          <a:lstStyle/>
          <a:p>
            <a:pPr eaLnBrk="1" hangingPunct="1"/>
            <a:r>
              <a:rPr lang="en-CA" altLang="en-US" sz="5400" b="1" smtClean="0">
                <a:solidFill>
                  <a:srgbClr val="002060"/>
                </a:solidFill>
                <a:latin typeface="Lucida Sans" pitchFamily="34" charset="0"/>
              </a:rPr>
              <a:t>Inspection/enforcement: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57250" y="1524000"/>
            <a:ext cx="7829550" cy="45720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Combination of proactive &amp; reactive 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Many agricultural buildings are exempt from Fire Code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237312"/>
            <a:ext cx="563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</a:t>
            </a:r>
            <a:r>
              <a:rPr lang="en-CA" dirty="0"/>
              <a:t>courtesy of Robert Nagle – Central York Fire </a:t>
            </a:r>
            <a:r>
              <a:rPr lang="en-CA" dirty="0" smtClean="0"/>
              <a:t>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40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54112"/>
          </a:xfrm>
        </p:spPr>
        <p:txBody>
          <a:bodyPr/>
          <a:lstStyle/>
          <a:p>
            <a:pPr eaLnBrk="1" hangingPunct="1"/>
            <a:r>
              <a:rPr lang="en-CA" altLang="en-US" sz="5400" b="1" smtClean="0">
                <a:solidFill>
                  <a:srgbClr val="002060"/>
                </a:solidFill>
                <a:latin typeface="Lucida Sans" pitchFamily="34" charset="0"/>
              </a:rPr>
              <a:t>Fire suppression: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57250" y="1524000"/>
            <a:ext cx="7829550" cy="45720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100% reactive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r>
              <a:rPr lang="en-CA" altLang="en-US" dirty="0" smtClean="0">
                <a:solidFill>
                  <a:srgbClr val="002060"/>
                </a:solidFill>
                <a:latin typeface="Lucida Sans" pitchFamily="34" charset="0"/>
              </a:rPr>
              <a:t>Least effective way to deal with fires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Wingdings" charset="2"/>
              <a:buChar char="Ø"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en-CA" altLang="en-US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309320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</a:t>
            </a:r>
            <a:r>
              <a:rPr lang="en-CA" dirty="0"/>
              <a:t>courtesy of Robert Nagle – Central York Fire </a:t>
            </a:r>
            <a:r>
              <a:rPr lang="en-CA" dirty="0" smtClean="0"/>
              <a:t>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8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ire growth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6516052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courtesy of Robert Nagle – Central York Fire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4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re suppression timeline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6516052"/>
            <a:ext cx="558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courtesy of Robert Nagle – Central York Fire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03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1068</Words>
  <Application>Microsoft Office PowerPoint</Application>
  <PresentationFormat>Ekran Gösterisi (4:3)</PresentationFormat>
  <Paragraphs>224</Paragraphs>
  <Slides>33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Lucida Sans</vt:lpstr>
      <vt:lpstr>Lucida Sans Unicode</vt:lpstr>
      <vt:lpstr>Times New Roman</vt:lpstr>
      <vt:lpstr>Wingdings</vt:lpstr>
      <vt:lpstr>Wingdings 2</vt:lpstr>
      <vt:lpstr>Office Theme</vt:lpstr>
      <vt:lpstr>Acrobat Document</vt:lpstr>
      <vt:lpstr>PowerPoint Sunusu</vt:lpstr>
      <vt:lpstr>PowerPoint Sunusu</vt:lpstr>
      <vt:lpstr>Barn fires:</vt:lpstr>
      <vt:lpstr>Fire safety -  3 lines of defence:</vt:lpstr>
      <vt:lpstr>Education/Prevention:</vt:lpstr>
      <vt:lpstr>Inspection/enforcement:</vt:lpstr>
      <vt:lpstr>Fire suppression:</vt:lpstr>
      <vt:lpstr>PowerPoint Sunusu</vt:lpstr>
      <vt:lpstr>PowerPoint Sunusu</vt:lpstr>
      <vt:lpstr>PowerPoint Sunusu</vt:lpstr>
      <vt:lpstr>During a barn fire – time is against you</vt:lpstr>
      <vt:lpstr>Fire Prevention</vt:lpstr>
      <vt:lpstr>Fire Prevention         </vt:lpstr>
      <vt:lpstr>Fire Prevention         </vt:lpstr>
      <vt:lpstr>Fire Prevention         </vt:lpstr>
      <vt:lpstr>Fire Prevention        </vt:lpstr>
      <vt:lpstr>Fire Prevention        </vt:lpstr>
      <vt:lpstr>Fire Prevention       </vt:lpstr>
      <vt:lpstr>Fire Prevention         </vt:lpstr>
      <vt:lpstr>Fire Prevention</vt:lpstr>
      <vt:lpstr>Fire Prevention        </vt:lpstr>
      <vt:lpstr>Fire Prevention</vt:lpstr>
      <vt:lpstr>Fire Prevention         </vt:lpstr>
      <vt:lpstr>How to best assist your fire department</vt:lpstr>
      <vt:lpstr>Evaluate Your Property</vt:lpstr>
      <vt:lpstr>Evaluate Your Property</vt:lpstr>
      <vt:lpstr>Identify potential hazards surrounding the structure</vt:lpstr>
      <vt:lpstr>Take Inventory of the situation</vt:lpstr>
      <vt:lpstr>How to be part of the solution?</vt:lpstr>
      <vt:lpstr>Common Sense is Not so Common!!! </vt:lpstr>
      <vt:lpstr>PowerPoint Sunusu</vt:lpstr>
      <vt:lpstr>Barn Fire Safety Top 10</vt:lpstr>
      <vt:lpstr>Fire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</dc:creator>
  <cp:lastModifiedBy>halıl</cp:lastModifiedBy>
  <cp:revision>136</cp:revision>
  <dcterms:created xsi:type="dcterms:W3CDTF">2014-01-24T20:53:42Z</dcterms:created>
  <dcterms:modified xsi:type="dcterms:W3CDTF">2022-07-14T18:57:33Z</dcterms:modified>
</cp:coreProperties>
</file>