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2" r:id="rId3"/>
    <p:sldId id="259" r:id="rId4"/>
    <p:sldId id="260" r:id="rId5"/>
    <p:sldId id="261" r:id="rId6"/>
    <p:sldId id="263" r:id="rId7"/>
    <p:sldId id="264" r:id="rId8"/>
    <p:sldId id="269" r:id="rId9"/>
    <p:sldId id="270" r:id="rId10"/>
    <p:sldId id="271" r:id="rId1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1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FFCAB59A-8151-4466-8980-43E67F71B42E}" type="datetimeFigureOut">
              <a:rPr lang="tr-TR" smtClean="0"/>
              <a:pPr/>
              <a:t>24.07.2022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900BBC1-DF87-4070-80E5-88F0639600BF}"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FCAB59A-8151-4466-8980-43E67F71B42E}" type="datetimeFigureOut">
              <a:rPr lang="tr-TR" smtClean="0"/>
              <a:pPr/>
              <a:t>24.07.2022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900BBC1-DF87-4070-80E5-88F0639600BF}"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FCAB59A-8151-4466-8980-43E67F71B42E}" type="datetimeFigureOut">
              <a:rPr lang="tr-TR" smtClean="0"/>
              <a:pPr/>
              <a:t>24.07.2022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900BBC1-DF87-4070-80E5-88F0639600BF}"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FCAB59A-8151-4466-8980-43E67F71B42E}" type="datetimeFigureOut">
              <a:rPr lang="tr-TR" smtClean="0"/>
              <a:pPr/>
              <a:t>24.07.2022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900BBC1-DF87-4070-80E5-88F0639600BF}"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FFCAB59A-8151-4466-8980-43E67F71B42E}" type="datetimeFigureOut">
              <a:rPr lang="tr-TR" smtClean="0"/>
              <a:pPr/>
              <a:t>24.07.2022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900BBC1-DF87-4070-80E5-88F0639600BF}"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FFCAB59A-8151-4466-8980-43E67F71B42E}" type="datetimeFigureOut">
              <a:rPr lang="tr-TR" smtClean="0"/>
              <a:pPr/>
              <a:t>24.07.2022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900BBC1-DF87-4070-80E5-88F0639600BF}"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FFCAB59A-8151-4466-8980-43E67F71B42E}" type="datetimeFigureOut">
              <a:rPr lang="tr-TR" smtClean="0"/>
              <a:pPr/>
              <a:t>24.07.2022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900BBC1-DF87-4070-80E5-88F0639600BF}"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FFCAB59A-8151-4466-8980-43E67F71B42E}" type="datetimeFigureOut">
              <a:rPr lang="tr-TR" smtClean="0"/>
              <a:pPr/>
              <a:t>24.07.2022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900BBC1-DF87-4070-80E5-88F0639600BF}"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FFCAB59A-8151-4466-8980-43E67F71B42E}" type="datetimeFigureOut">
              <a:rPr lang="tr-TR" smtClean="0"/>
              <a:pPr/>
              <a:t>24.07.2022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900BBC1-DF87-4070-80E5-88F0639600BF}"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FFCAB59A-8151-4466-8980-43E67F71B42E}" type="datetimeFigureOut">
              <a:rPr lang="tr-TR" smtClean="0"/>
              <a:pPr/>
              <a:t>24.07.2022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900BBC1-DF87-4070-80E5-88F0639600BF}"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FFCAB59A-8151-4466-8980-43E67F71B42E}" type="datetimeFigureOut">
              <a:rPr lang="tr-TR" smtClean="0"/>
              <a:pPr/>
              <a:t>24.07.2022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900BBC1-DF87-4070-80E5-88F0639600BF}"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CAB59A-8151-4466-8980-43E67F71B42E}" type="datetimeFigureOut">
              <a:rPr lang="tr-TR" smtClean="0"/>
              <a:pPr/>
              <a:t>24.07.2022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00BBC1-DF87-4070-80E5-88F0639600BF}"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39552" y="692696"/>
            <a:ext cx="7772400" cy="1470025"/>
          </a:xfrm>
        </p:spPr>
        <p:txBody>
          <a:bodyPr>
            <a:normAutofit/>
          </a:bodyPr>
          <a:lstStyle/>
          <a:p>
            <a:r>
              <a:rPr lang="tr-TR" sz="3200" b="1" dirty="0" smtClean="0">
                <a:solidFill>
                  <a:srgbClr val="FF0000"/>
                </a:solidFill>
                <a:latin typeface="Helvetica" panose="020B0604020202020204" pitchFamily="34" charset="0"/>
                <a:cs typeface="Helvetica" panose="020B0604020202020204" pitchFamily="34" charset="0"/>
              </a:rPr>
              <a:t>HAYVANLARDA OKSİJEN MASKESİ</a:t>
            </a:r>
            <a:endParaRPr lang="tr-TR" sz="3200" b="1" dirty="0">
              <a:solidFill>
                <a:srgbClr val="FF0000"/>
              </a:solidFill>
              <a:latin typeface="Helvetica" panose="020B0604020202020204" pitchFamily="34" charset="0"/>
              <a:cs typeface="Helvetica" panose="020B0604020202020204" pitchFamily="34" charset="0"/>
            </a:endParaRPr>
          </a:p>
        </p:txBody>
      </p:sp>
      <p:pic>
        <p:nvPicPr>
          <p:cNvPr id="1026" name="Picture 2" descr="Animal Oxygen Masks Donated to Most Vulnerable | Australian Dog L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7" y="1844824"/>
            <a:ext cx="7416824" cy="40164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2051720" y="4653136"/>
            <a:ext cx="6400800" cy="1752600"/>
          </a:xfrm>
        </p:spPr>
        <p:txBody>
          <a:bodyPr>
            <a:normAutofit fontScale="92500"/>
          </a:bodyPr>
          <a:lstStyle/>
          <a:p>
            <a:pPr algn="l"/>
            <a:r>
              <a:rPr lang="tr-TR" b="1" i="1" dirty="0" smtClean="0">
                <a:solidFill>
                  <a:schemeClr val="accent2">
                    <a:lumMod val="75000"/>
                  </a:schemeClr>
                </a:solidFill>
                <a:effectLst>
                  <a:outerShdw blurRad="38100" dist="38100" dir="2700000" algn="tl">
                    <a:srgbClr val="000000">
                      <a:alpha val="43137"/>
                    </a:srgbClr>
                  </a:outerShdw>
                </a:effectLst>
              </a:rPr>
              <a:t>HAZIRLAYAN:DİLEK AYDIN</a:t>
            </a:r>
          </a:p>
          <a:p>
            <a:pPr algn="l"/>
            <a:r>
              <a:rPr lang="tr-TR" b="1" i="1" dirty="0">
                <a:solidFill>
                  <a:schemeClr val="accent2">
                    <a:lumMod val="75000"/>
                  </a:schemeClr>
                </a:solidFill>
                <a:effectLst>
                  <a:outerShdw blurRad="38100" dist="38100" dir="2700000" algn="tl">
                    <a:srgbClr val="000000">
                      <a:alpha val="43137"/>
                    </a:srgbClr>
                  </a:outerShdw>
                </a:effectLst>
              </a:rPr>
              <a:t> </a:t>
            </a:r>
            <a:r>
              <a:rPr lang="tr-TR" b="1" i="1" dirty="0" smtClean="0">
                <a:solidFill>
                  <a:schemeClr val="accent2">
                    <a:lumMod val="75000"/>
                  </a:schemeClr>
                </a:solidFill>
                <a:effectLst>
                  <a:outerShdw blurRad="38100" dist="38100" dir="2700000" algn="tl">
                    <a:srgbClr val="000000">
                      <a:alpha val="43137"/>
                    </a:srgbClr>
                  </a:outerShdw>
                </a:effectLst>
              </a:rPr>
              <a:t>              </a:t>
            </a:r>
          </a:p>
          <a:p>
            <a:pPr algn="l"/>
            <a:r>
              <a:rPr lang="tr-TR" b="1" i="1" dirty="0">
                <a:solidFill>
                  <a:schemeClr val="accent2">
                    <a:lumMod val="75000"/>
                  </a:schemeClr>
                </a:solidFill>
                <a:effectLst>
                  <a:outerShdw blurRad="38100" dist="38100" dir="2700000" algn="tl">
                    <a:srgbClr val="000000">
                      <a:alpha val="43137"/>
                    </a:srgbClr>
                  </a:outerShdw>
                </a:effectLst>
              </a:rPr>
              <a:t> </a:t>
            </a:r>
            <a:r>
              <a:rPr lang="tr-TR" b="1" i="1" dirty="0" smtClean="0">
                <a:solidFill>
                  <a:schemeClr val="accent2">
                    <a:lumMod val="75000"/>
                  </a:schemeClr>
                </a:solidFill>
                <a:effectLst>
                  <a:outerShdw blurRad="38100" dist="38100" dir="2700000" algn="tl">
                    <a:srgbClr val="000000">
                      <a:alpha val="43137"/>
                    </a:srgbClr>
                  </a:outerShdw>
                </a:effectLst>
              </a:rPr>
              <a:t>                                               Teşekkürler...</a:t>
            </a:r>
            <a:endParaRPr lang="tr-TR" b="1" i="1" dirty="0">
              <a:solidFill>
                <a:schemeClr val="accent2">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7504" y="226842"/>
            <a:ext cx="9036496" cy="5199244"/>
          </a:xfrm>
          <a:prstGeom prst="rect">
            <a:avLst/>
          </a:prstGeom>
        </p:spPr>
        <p:txBody>
          <a:bodyPr wrap="square">
            <a:spAutoFit/>
          </a:bodyPr>
          <a:lstStyle/>
          <a:p>
            <a:pPr algn="just">
              <a:lnSpc>
                <a:spcPct val="107000"/>
              </a:lnSpc>
              <a:spcBef>
                <a:spcPts val="1500"/>
              </a:spcBef>
              <a:spcAft>
                <a:spcPts val="1500"/>
              </a:spcAft>
            </a:pPr>
            <a:r>
              <a:rPr lang="tr-TR" sz="2400" dirty="0">
                <a:latin typeface="Helvetica" panose="020B0604020202020204" pitchFamily="34" charset="0"/>
                <a:ea typeface="Times New Roman" panose="02020603050405020304" pitchFamily="18" charset="0"/>
                <a:cs typeface="Times New Roman" panose="02020603050405020304" pitchFamily="18" charset="0"/>
              </a:rPr>
              <a:t>Yangının meydana geldiği alanda, hayvanların solunum yapabilmesi ve yeteri kadar oksijen alabilmeleri için; </a:t>
            </a:r>
            <a:r>
              <a:rPr lang="tr-TR" sz="2400" b="1" dirty="0">
                <a:latin typeface="Helvetica" panose="020B0604020202020204" pitchFamily="34" charset="0"/>
                <a:ea typeface="Times New Roman" panose="02020603050405020304" pitchFamily="18" charset="0"/>
                <a:cs typeface="Times New Roman" panose="02020603050405020304" pitchFamily="18" charset="0"/>
              </a:rPr>
              <a:t>solunum cihazlarından</a:t>
            </a:r>
            <a:r>
              <a:rPr lang="tr-TR" sz="2400" dirty="0">
                <a:latin typeface="Helvetica" panose="020B0604020202020204" pitchFamily="34" charset="0"/>
                <a:ea typeface="Times New Roman" panose="02020603050405020304" pitchFamily="18" charset="0"/>
                <a:cs typeface="Times New Roman" panose="02020603050405020304" pitchFamily="18" charset="0"/>
              </a:rPr>
              <a:t> yardım alınmaktadır. Yangın meydana geldiğinde oksijen miktarı azalmakta ve karbondioksit oranı bir anda artış göstermektedir. Bu yüzden yangın </a:t>
            </a:r>
            <a:r>
              <a:rPr lang="tr-TR" sz="2400" dirty="0" err="1">
                <a:latin typeface="Helvetica" panose="020B0604020202020204" pitchFamily="34" charset="0"/>
                <a:ea typeface="Times New Roman" panose="02020603050405020304" pitchFamily="18" charset="0"/>
                <a:cs typeface="Times New Roman" panose="02020603050405020304" pitchFamily="18" charset="0"/>
              </a:rPr>
              <a:t>mahalinde</a:t>
            </a:r>
            <a:r>
              <a:rPr lang="tr-TR" sz="2400" dirty="0">
                <a:latin typeface="Helvetica" panose="020B0604020202020204" pitchFamily="34" charset="0"/>
                <a:ea typeface="Times New Roman" panose="02020603050405020304" pitchFamily="18" charset="0"/>
                <a:cs typeface="Times New Roman" panose="02020603050405020304" pitchFamily="18" charset="0"/>
              </a:rPr>
              <a:t> hayvanların solunum yapabilmeleri de zorlaşır ve zehirlenmeler ortaya çıkar. </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1500"/>
              </a:spcBef>
              <a:spcAft>
                <a:spcPts val="1500"/>
              </a:spcAft>
            </a:pPr>
            <a:r>
              <a:rPr lang="tr-TR" sz="2400" dirty="0">
                <a:latin typeface="Helvetica" panose="020B0604020202020204" pitchFamily="34" charset="0"/>
                <a:ea typeface="Times New Roman" panose="02020603050405020304" pitchFamily="18" charset="0"/>
                <a:cs typeface="Times New Roman" panose="02020603050405020304" pitchFamily="18" charset="0"/>
              </a:rPr>
              <a:t>Hayvanların solunum yaptıkları havada; % 78 azot, % 21 oksijen, % 0.04 karbondioksit ve % 0.96 muhtelif gazlar bulunuyor. Hava ısınmaya başladığında; bu oranlarda değişim olur ve hava su buharıyla da birleşir. % 74 azot, % 19.6 oksijen, % 6.1 su buharı, % 0.03 karbondioksit havada yer alır. Yangın çıktığında ise; hızla oksijen miktarı azalır ve solunum yapabilmek hayli güçleşir. </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0428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467544" y="620689"/>
            <a:ext cx="8280920" cy="936103"/>
          </a:xfrm>
        </p:spPr>
        <p:txBody>
          <a:bodyPr>
            <a:normAutofit fontScale="90000"/>
          </a:bodyPr>
          <a:lstStyle/>
          <a:p>
            <a:r>
              <a:rPr lang="tr-TR" b="1" dirty="0" smtClean="0">
                <a:solidFill>
                  <a:srgbClr val="FF0000"/>
                </a:solidFill>
                <a:latin typeface="Helvetica" panose="020B0604020202020204" pitchFamily="34" charset="0"/>
                <a:cs typeface="Helvetica" panose="020B0604020202020204" pitchFamily="34" charset="0"/>
              </a:rPr>
              <a:t>Oksijen Uygulama Teknikleri</a:t>
            </a:r>
            <a:r>
              <a:rPr lang="tr-TR" dirty="0" smtClean="0">
                <a:solidFill>
                  <a:schemeClr val="accent2">
                    <a:lumMod val="75000"/>
                  </a:schemeClr>
                </a:solidFill>
              </a:rPr>
              <a:t/>
            </a:r>
            <a:br>
              <a:rPr lang="tr-TR" dirty="0" smtClean="0">
                <a:solidFill>
                  <a:schemeClr val="accent2">
                    <a:lumMod val="75000"/>
                  </a:schemeClr>
                </a:solidFill>
              </a:rPr>
            </a:br>
            <a:endParaRPr lang="tr-TR" dirty="0">
              <a:solidFill>
                <a:schemeClr val="accent2">
                  <a:lumMod val="75000"/>
                </a:schemeClr>
              </a:solidFill>
            </a:endParaRPr>
          </a:p>
        </p:txBody>
      </p:sp>
      <p:sp>
        <p:nvSpPr>
          <p:cNvPr id="3" name="2 Alt Başlık"/>
          <p:cNvSpPr>
            <a:spLocks noGrp="1"/>
          </p:cNvSpPr>
          <p:nvPr>
            <p:ph type="subTitle" idx="1"/>
          </p:nvPr>
        </p:nvSpPr>
        <p:spPr>
          <a:xfrm>
            <a:off x="107504" y="1412776"/>
            <a:ext cx="8928992" cy="5112568"/>
          </a:xfrm>
        </p:spPr>
        <p:txBody>
          <a:bodyPr>
            <a:noAutofit/>
          </a:bodyPr>
          <a:lstStyle/>
          <a:p>
            <a:pPr algn="just">
              <a:lnSpc>
                <a:spcPct val="150000"/>
              </a:lnSpc>
            </a:pPr>
            <a:r>
              <a:rPr lang="tr-TR" sz="2000" dirty="0" smtClean="0">
                <a:solidFill>
                  <a:schemeClr val="tx1"/>
                </a:solidFill>
                <a:latin typeface="Helvetica" panose="020B0604020202020204" pitchFamily="34" charset="0"/>
                <a:cs typeface="Helvetica" panose="020B0604020202020204" pitchFamily="34" charset="0"/>
              </a:rPr>
              <a:t>Acil müdahalenin vazgeçilmez ilk uygulamasıdır. Oksijen tedavisindeki amaç </a:t>
            </a:r>
            <a:r>
              <a:rPr lang="tr-TR" sz="2000" dirty="0" err="1" smtClean="0">
                <a:solidFill>
                  <a:schemeClr val="tx1"/>
                </a:solidFill>
                <a:latin typeface="Helvetica" panose="020B0604020202020204" pitchFamily="34" charset="0"/>
                <a:cs typeface="Helvetica" panose="020B0604020202020204" pitchFamily="34" charset="0"/>
              </a:rPr>
              <a:t>hipoksemi</a:t>
            </a:r>
            <a:r>
              <a:rPr lang="tr-TR" sz="2000" dirty="0" smtClean="0">
                <a:solidFill>
                  <a:schemeClr val="tx1"/>
                </a:solidFill>
                <a:latin typeface="Helvetica" panose="020B0604020202020204" pitchFamily="34" charset="0"/>
                <a:cs typeface="Helvetica" panose="020B0604020202020204" pitchFamily="34" charset="0"/>
              </a:rPr>
              <a:t> ve </a:t>
            </a:r>
            <a:r>
              <a:rPr lang="tr-TR" sz="2000" dirty="0" err="1" smtClean="0">
                <a:solidFill>
                  <a:schemeClr val="tx1"/>
                </a:solidFill>
                <a:latin typeface="Helvetica" panose="020B0604020202020204" pitchFamily="34" charset="0"/>
                <a:cs typeface="Helvetica" panose="020B0604020202020204" pitchFamily="34" charset="0"/>
              </a:rPr>
              <a:t>hipoksiyi</a:t>
            </a:r>
            <a:r>
              <a:rPr lang="tr-TR" sz="2000" dirty="0" smtClean="0">
                <a:solidFill>
                  <a:schemeClr val="tx1"/>
                </a:solidFill>
                <a:latin typeface="Helvetica" panose="020B0604020202020204" pitchFamily="34" charset="0"/>
                <a:cs typeface="Helvetica" panose="020B0604020202020204" pitchFamily="34" charset="0"/>
              </a:rPr>
              <a:t> önlemektir. Her birinin kendine özgü avantajları ve dezavantajları olan çeşitli </a:t>
            </a:r>
            <a:r>
              <a:rPr lang="tr-TR" sz="2000" dirty="0" err="1" smtClean="0">
                <a:solidFill>
                  <a:schemeClr val="tx1"/>
                </a:solidFill>
                <a:latin typeface="Helvetica" panose="020B0604020202020204" pitchFamily="34" charset="0"/>
                <a:cs typeface="Helvetica" panose="020B0604020202020204" pitchFamily="34" charset="0"/>
              </a:rPr>
              <a:t>oksijenizasyon</a:t>
            </a:r>
            <a:r>
              <a:rPr lang="tr-TR" sz="2000" dirty="0" smtClean="0">
                <a:solidFill>
                  <a:schemeClr val="tx1"/>
                </a:solidFill>
                <a:latin typeface="Helvetica" panose="020B0604020202020204" pitchFamily="34" charset="0"/>
                <a:cs typeface="Helvetica" panose="020B0604020202020204" pitchFamily="34" charset="0"/>
              </a:rPr>
              <a:t> teknikleri vardır. Hangi oksijen uygulama tekniğinin seçileceği, hastanın boyutuna, ırkına, mizacına, travmanın çeşidine göre değişkenlik gösterir. Seçilen teknik hastayı strese sokup, oksijenden yararlanmasını engellememelidir.</a:t>
            </a:r>
          </a:p>
          <a:p>
            <a:pPr algn="just">
              <a:lnSpc>
                <a:spcPct val="150000"/>
              </a:lnSpc>
            </a:pPr>
            <a:r>
              <a:rPr lang="tr-TR" sz="2000" dirty="0" err="1" smtClean="0">
                <a:solidFill>
                  <a:schemeClr val="tx1"/>
                </a:solidFill>
                <a:latin typeface="Helvetica" panose="020B0604020202020204" pitchFamily="34" charset="0"/>
                <a:cs typeface="Helvetica" panose="020B0604020202020204" pitchFamily="34" charset="0"/>
              </a:rPr>
              <a:t>Hipoksi</a:t>
            </a:r>
            <a:r>
              <a:rPr lang="tr-TR" sz="2000" dirty="0" smtClean="0">
                <a:solidFill>
                  <a:schemeClr val="tx1"/>
                </a:solidFill>
                <a:latin typeface="Helvetica" panose="020B0604020202020204" pitchFamily="34" charset="0"/>
                <a:cs typeface="Helvetica" panose="020B0604020202020204" pitchFamily="34" charset="0"/>
              </a:rPr>
              <a:t>: oksijen </a:t>
            </a:r>
            <a:r>
              <a:rPr lang="tr-TR" sz="2000" dirty="0">
                <a:solidFill>
                  <a:schemeClr val="tx1"/>
                </a:solidFill>
                <a:latin typeface="Helvetica" panose="020B0604020202020204" pitchFamily="34" charset="0"/>
                <a:cs typeface="Helvetica" panose="020B0604020202020204" pitchFamily="34" charset="0"/>
              </a:rPr>
              <a:t>tüketen organizmanın dokularını yeterince oksijenle </a:t>
            </a:r>
            <a:r>
              <a:rPr lang="tr-TR" sz="2000" dirty="0" err="1">
                <a:solidFill>
                  <a:schemeClr val="tx1"/>
                </a:solidFill>
                <a:latin typeface="Helvetica" panose="020B0604020202020204" pitchFamily="34" charset="0"/>
                <a:cs typeface="Helvetica" panose="020B0604020202020204" pitchFamily="34" charset="0"/>
              </a:rPr>
              <a:t>besleyemesi</a:t>
            </a:r>
            <a:r>
              <a:rPr lang="tr-TR" sz="2000" dirty="0">
                <a:solidFill>
                  <a:schemeClr val="tx1"/>
                </a:solidFill>
                <a:latin typeface="Helvetica" panose="020B0604020202020204" pitchFamily="34" charset="0"/>
                <a:cs typeface="Helvetica" panose="020B0604020202020204" pitchFamily="34" charset="0"/>
              </a:rPr>
              <a:t> sonucunda ortaya çıkan bir rahatsızlıktır. Basitçe oksijen yetmezliği de denilebilir.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79512" y="476672"/>
            <a:ext cx="8712968" cy="2232248"/>
          </a:xfrm>
        </p:spPr>
        <p:txBody>
          <a:bodyPr>
            <a:normAutofit fontScale="25000" lnSpcReduction="20000"/>
          </a:bodyPr>
          <a:lstStyle/>
          <a:p>
            <a:pPr algn="just">
              <a:lnSpc>
                <a:spcPct val="170000"/>
              </a:lnSpc>
            </a:pPr>
            <a:r>
              <a:rPr lang="tr-TR" sz="8000" b="1" u="sng" dirty="0" smtClean="0">
                <a:solidFill>
                  <a:schemeClr val="accent2">
                    <a:lumMod val="75000"/>
                  </a:schemeClr>
                </a:solidFill>
                <a:latin typeface="Helvetica" panose="020B0604020202020204" pitchFamily="34" charset="0"/>
                <a:cs typeface="Helvetica" panose="020B0604020202020204" pitchFamily="34" charset="0"/>
              </a:rPr>
              <a:t>Uzun Süreli Oksijen Tedavisi İçin:</a:t>
            </a:r>
            <a:r>
              <a:rPr lang="tr-TR" sz="8000" dirty="0" smtClean="0">
                <a:solidFill>
                  <a:schemeClr val="bg2">
                    <a:lumMod val="10000"/>
                  </a:schemeClr>
                </a:solidFill>
                <a:latin typeface="Helvetica" panose="020B0604020202020204" pitchFamily="34" charset="0"/>
                <a:cs typeface="Helvetica" panose="020B0604020202020204" pitchFamily="34" charset="0"/>
              </a:rPr>
              <a:t>solunan </a:t>
            </a:r>
            <a:r>
              <a:rPr lang="tr-TR" sz="8000" dirty="0">
                <a:solidFill>
                  <a:schemeClr val="bg2">
                    <a:lumMod val="10000"/>
                  </a:schemeClr>
                </a:solidFill>
                <a:latin typeface="Helvetica" panose="020B0604020202020204" pitchFamily="34" charset="0"/>
                <a:cs typeface="Helvetica" panose="020B0604020202020204" pitchFamily="34" charset="0"/>
              </a:rPr>
              <a:t>oksijen gazını nemlendirmek gereklidir. Kuru oksijen bir saatten uzun süre uygulandığında </a:t>
            </a:r>
            <a:r>
              <a:rPr lang="tr-TR" sz="8000" dirty="0" err="1">
                <a:solidFill>
                  <a:schemeClr val="bg2">
                    <a:lumMod val="10000"/>
                  </a:schemeClr>
                </a:solidFill>
                <a:latin typeface="Helvetica" panose="020B0604020202020204" pitchFamily="34" charset="0"/>
                <a:cs typeface="Helvetica" panose="020B0604020202020204" pitchFamily="34" charset="0"/>
              </a:rPr>
              <a:t>mukoz</a:t>
            </a:r>
            <a:r>
              <a:rPr lang="tr-TR" sz="8000" dirty="0">
                <a:solidFill>
                  <a:schemeClr val="bg2">
                    <a:lumMod val="10000"/>
                  </a:schemeClr>
                </a:solidFill>
                <a:latin typeface="Helvetica" panose="020B0604020202020204" pitchFamily="34" charset="0"/>
                <a:cs typeface="Helvetica" panose="020B0604020202020204" pitchFamily="34" charset="0"/>
              </a:rPr>
              <a:t> </a:t>
            </a:r>
            <a:r>
              <a:rPr lang="tr-TR" sz="8000" dirty="0" err="1">
                <a:solidFill>
                  <a:schemeClr val="bg2">
                    <a:lumMod val="10000"/>
                  </a:schemeClr>
                </a:solidFill>
                <a:latin typeface="Helvetica" panose="020B0604020202020204" pitchFamily="34" charset="0"/>
                <a:cs typeface="Helvetica" panose="020B0604020202020204" pitchFamily="34" charset="0"/>
              </a:rPr>
              <a:t>membranları</a:t>
            </a:r>
            <a:r>
              <a:rPr lang="tr-TR" sz="8000" dirty="0">
                <a:solidFill>
                  <a:schemeClr val="bg2">
                    <a:lumMod val="10000"/>
                  </a:schemeClr>
                </a:solidFill>
                <a:latin typeface="Helvetica" panose="020B0604020202020204" pitchFamily="34" charset="0"/>
                <a:cs typeface="Helvetica" panose="020B0604020202020204" pitchFamily="34" charset="0"/>
              </a:rPr>
              <a:t> tahriş eder ve kurumasına yol açar, solunum yolu enfeksiyonu oluşma riskini arttırır. Normal durumda solunan hava </a:t>
            </a:r>
            <a:r>
              <a:rPr lang="tr-TR" sz="8000" dirty="0" err="1">
                <a:solidFill>
                  <a:schemeClr val="bg2">
                    <a:lumMod val="10000"/>
                  </a:schemeClr>
                </a:solidFill>
                <a:latin typeface="Helvetica" panose="020B0604020202020204" pitchFamily="34" charset="0"/>
                <a:cs typeface="Helvetica" panose="020B0604020202020204" pitchFamily="34" charset="0"/>
              </a:rPr>
              <a:t>nasal</a:t>
            </a:r>
            <a:r>
              <a:rPr lang="tr-TR" sz="8000" dirty="0">
                <a:solidFill>
                  <a:schemeClr val="bg2">
                    <a:lumMod val="10000"/>
                  </a:schemeClr>
                </a:solidFill>
                <a:latin typeface="Helvetica" panose="020B0604020202020204" pitchFamily="34" charset="0"/>
                <a:cs typeface="Helvetica" panose="020B0604020202020204" pitchFamily="34" charset="0"/>
              </a:rPr>
              <a:t> boşluktan geçerken üst solunum yolunda nemlendirilir. Özellikle üst solunum yolunun kullanılmadığı </a:t>
            </a:r>
            <a:r>
              <a:rPr lang="tr-TR" sz="8000" dirty="0" err="1">
                <a:solidFill>
                  <a:schemeClr val="bg2">
                    <a:lumMod val="10000"/>
                  </a:schemeClr>
                </a:solidFill>
                <a:latin typeface="Helvetica" panose="020B0604020202020204" pitchFamily="34" charset="0"/>
                <a:cs typeface="Helvetica" panose="020B0604020202020204" pitchFamily="34" charset="0"/>
              </a:rPr>
              <a:t>oksijenizasyon</a:t>
            </a:r>
            <a:r>
              <a:rPr lang="tr-TR" sz="8000" dirty="0">
                <a:solidFill>
                  <a:schemeClr val="bg2">
                    <a:lumMod val="10000"/>
                  </a:schemeClr>
                </a:solidFill>
                <a:latin typeface="Helvetica" panose="020B0604020202020204" pitchFamily="34" charset="0"/>
                <a:cs typeface="Helvetica" panose="020B0604020202020204" pitchFamily="34" charset="0"/>
              </a:rPr>
              <a:t> tekniklerinde başlangıçtan itibaren nemlendirme şarttır</a:t>
            </a:r>
            <a:r>
              <a:rPr lang="tr-TR" sz="8000" dirty="0" smtClean="0">
                <a:solidFill>
                  <a:schemeClr val="bg2">
                    <a:lumMod val="10000"/>
                  </a:schemeClr>
                </a:solidFill>
                <a:latin typeface="Helvetica" panose="020B0604020202020204" pitchFamily="34" charset="0"/>
                <a:cs typeface="Helvetica" panose="020B0604020202020204" pitchFamily="34" charset="0"/>
              </a:rPr>
              <a:t>.</a:t>
            </a:r>
          </a:p>
          <a:p>
            <a:pPr algn="l"/>
            <a:endParaRPr lang="tr-TR" dirty="0">
              <a:solidFill>
                <a:schemeClr val="bg2">
                  <a:lumMod val="10000"/>
                </a:schemeClr>
              </a:solidFill>
            </a:endParaRPr>
          </a:p>
          <a:p>
            <a:pPr algn="l"/>
            <a:endParaRPr lang="tr-TR" dirty="0" smtClean="0">
              <a:solidFill>
                <a:schemeClr val="bg2">
                  <a:lumMod val="10000"/>
                </a:schemeClr>
              </a:solidFill>
            </a:endParaRPr>
          </a:p>
          <a:p>
            <a:pPr algn="l"/>
            <a:endParaRPr lang="tr-TR" dirty="0">
              <a:solidFill>
                <a:schemeClr val="bg2">
                  <a:lumMod val="10000"/>
                </a:schemeClr>
              </a:solidFill>
            </a:endParaRPr>
          </a:p>
          <a:p>
            <a:pPr algn="l"/>
            <a:endParaRPr lang="tr-TR" dirty="0" smtClean="0">
              <a:solidFill>
                <a:schemeClr val="bg2">
                  <a:lumMod val="10000"/>
                </a:schemeClr>
              </a:solidFill>
            </a:endParaRPr>
          </a:p>
          <a:p>
            <a:endParaRPr lang="tr-TR" dirty="0"/>
          </a:p>
        </p:txBody>
      </p:sp>
      <p:pic>
        <p:nvPicPr>
          <p:cNvPr id="5" name="4 Resim" descr="acilmudahaleteknikleri.096.jpg"/>
          <p:cNvPicPr>
            <a:picLocks noChangeAspect="1"/>
          </p:cNvPicPr>
          <p:nvPr/>
        </p:nvPicPr>
        <p:blipFill>
          <a:blip r:embed="rId2" cstate="print"/>
          <a:stretch>
            <a:fillRect/>
          </a:stretch>
        </p:blipFill>
        <p:spPr>
          <a:xfrm>
            <a:off x="1187624" y="3689648"/>
            <a:ext cx="6696744" cy="316835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251520" y="908720"/>
            <a:ext cx="8424936" cy="478904"/>
          </a:xfrm>
        </p:spPr>
        <p:txBody>
          <a:bodyPr>
            <a:normAutofit fontScale="25000" lnSpcReduction="20000"/>
          </a:bodyPr>
          <a:lstStyle/>
          <a:p>
            <a:pPr algn="just"/>
            <a:r>
              <a:rPr lang="tr-TR" sz="16000" b="1" u="sng" dirty="0" err="1" smtClean="0">
                <a:solidFill>
                  <a:schemeClr val="accent2">
                    <a:lumMod val="75000"/>
                  </a:schemeClr>
                </a:solidFill>
                <a:latin typeface="Helvetica" panose="020B0604020202020204" pitchFamily="34" charset="0"/>
                <a:cs typeface="Helvetica" panose="020B0604020202020204" pitchFamily="34" charset="0"/>
              </a:rPr>
              <a:t>MASKE:</a:t>
            </a:r>
            <a:r>
              <a:rPr lang="tr-TR" sz="16000" dirty="0" err="1" smtClean="0">
                <a:solidFill>
                  <a:schemeClr val="tx1">
                    <a:lumMod val="95000"/>
                    <a:lumOff val="5000"/>
                  </a:schemeClr>
                </a:solidFill>
                <a:latin typeface="Helvetica" panose="020B0604020202020204" pitchFamily="34" charset="0"/>
                <a:cs typeface="Helvetica" panose="020B0604020202020204" pitchFamily="34" charset="0"/>
              </a:rPr>
              <a:t>Maske</a:t>
            </a:r>
            <a:r>
              <a:rPr lang="tr-TR" sz="16000" dirty="0" smtClean="0">
                <a:solidFill>
                  <a:schemeClr val="tx1">
                    <a:lumMod val="95000"/>
                    <a:lumOff val="5000"/>
                  </a:schemeClr>
                </a:solidFill>
                <a:latin typeface="Helvetica" panose="020B0604020202020204" pitchFamily="34" charset="0"/>
                <a:cs typeface="Helvetica" panose="020B0604020202020204" pitchFamily="34" charset="0"/>
              </a:rPr>
              <a:t> </a:t>
            </a:r>
            <a:r>
              <a:rPr lang="tr-TR" sz="16000" dirty="0">
                <a:solidFill>
                  <a:schemeClr val="tx1">
                    <a:lumMod val="95000"/>
                    <a:lumOff val="5000"/>
                  </a:schemeClr>
                </a:solidFill>
                <a:latin typeface="Helvetica" panose="020B0604020202020204" pitchFamily="34" charset="0"/>
                <a:cs typeface="Helvetica" panose="020B0604020202020204" pitchFamily="34" charset="0"/>
              </a:rPr>
              <a:t>ile oksijen uygulama tekniği, kolay ve ekipman gerektirmeyen bir tekniktir. Anestezi devresine uygun büyüklükte bir oksijen maskesi takılarak rahatça uygulanır</a:t>
            </a:r>
            <a:r>
              <a:rPr lang="tr-TR" sz="16000" dirty="0">
                <a:solidFill>
                  <a:srgbClr val="002060"/>
                </a:solidFill>
                <a:latin typeface="Helvetica" panose="020B0604020202020204" pitchFamily="34" charset="0"/>
                <a:cs typeface="Helvetica" panose="020B0604020202020204" pitchFamily="34" charset="0"/>
              </a:rPr>
              <a:t> </a:t>
            </a:r>
            <a:endParaRPr lang="tr-TR" sz="16000" dirty="0" smtClean="0">
              <a:solidFill>
                <a:srgbClr val="002060"/>
              </a:solidFill>
              <a:latin typeface="Helvetica" panose="020B0604020202020204" pitchFamily="34" charset="0"/>
              <a:cs typeface="Helvetica" panose="020B0604020202020204" pitchFamily="34" charset="0"/>
            </a:endParaRPr>
          </a:p>
          <a:p>
            <a:pPr algn="l"/>
            <a:endParaRPr lang="tr-TR" dirty="0">
              <a:solidFill>
                <a:srgbClr val="002060"/>
              </a:solidFill>
            </a:endParaRPr>
          </a:p>
          <a:p>
            <a:pPr algn="l"/>
            <a:endParaRPr lang="tr-TR" dirty="0" smtClean="0">
              <a:solidFill>
                <a:srgbClr val="002060"/>
              </a:solidFill>
            </a:endParaRPr>
          </a:p>
          <a:p>
            <a:pPr algn="l"/>
            <a:endParaRPr lang="tr-TR" dirty="0" smtClean="0">
              <a:solidFill>
                <a:srgbClr val="002060"/>
              </a:solidFill>
            </a:endParaRPr>
          </a:p>
          <a:p>
            <a:pPr algn="l"/>
            <a:endParaRPr lang="tr-TR" dirty="0">
              <a:solidFill>
                <a:srgbClr val="002060"/>
              </a:solidFill>
            </a:endParaRPr>
          </a:p>
          <a:p>
            <a:pPr algn="l"/>
            <a:endParaRPr lang="tr-TR" dirty="0" smtClean="0">
              <a:solidFill>
                <a:srgbClr val="002060"/>
              </a:solidFill>
            </a:endParaRPr>
          </a:p>
          <a:p>
            <a:pPr algn="l"/>
            <a:endParaRPr lang="tr-TR" dirty="0" smtClean="0">
              <a:solidFill>
                <a:srgbClr val="002060"/>
              </a:solidFill>
            </a:endParaRPr>
          </a:p>
          <a:p>
            <a:pPr algn="l"/>
            <a:endParaRPr lang="tr-TR" dirty="0"/>
          </a:p>
          <a:p>
            <a:pPr algn="l"/>
            <a:endParaRPr lang="tr-TR" dirty="0" smtClean="0"/>
          </a:p>
          <a:p>
            <a:pPr algn="l"/>
            <a:endParaRPr lang="tr-TR" dirty="0"/>
          </a:p>
          <a:p>
            <a:pPr algn="l"/>
            <a:endParaRPr lang="tr-TR" dirty="0" smtClean="0"/>
          </a:p>
          <a:p>
            <a:pPr algn="l"/>
            <a:endParaRPr lang="tr-TR" dirty="0"/>
          </a:p>
          <a:p>
            <a:pPr algn="l"/>
            <a:endParaRPr lang="tr-TR" dirty="0" smtClean="0"/>
          </a:p>
          <a:p>
            <a:pPr algn="l"/>
            <a:endParaRPr lang="tr-TR" dirty="0"/>
          </a:p>
          <a:p>
            <a:pPr algn="l"/>
            <a:endParaRPr lang="tr-TR" dirty="0" smtClean="0"/>
          </a:p>
          <a:p>
            <a:pPr algn="l"/>
            <a:endParaRPr lang="tr-TR" dirty="0"/>
          </a:p>
          <a:p>
            <a:pPr algn="l"/>
            <a:endParaRPr lang="tr-TR" dirty="0" smtClean="0"/>
          </a:p>
          <a:p>
            <a:pPr algn="l"/>
            <a:endParaRPr lang="tr-TR" dirty="0"/>
          </a:p>
          <a:p>
            <a:pPr algn="l"/>
            <a:endParaRPr lang="tr-TR" dirty="0" smtClean="0"/>
          </a:p>
          <a:p>
            <a:pPr algn="l"/>
            <a:endParaRPr lang="tr-TR" dirty="0"/>
          </a:p>
          <a:p>
            <a:pPr algn="l"/>
            <a:endParaRPr lang="tr-TR" dirty="0" smtClean="0"/>
          </a:p>
          <a:p>
            <a:pPr algn="l"/>
            <a:endParaRPr lang="tr-TR" dirty="0"/>
          </a:p>
          <a:p>
            <a:pPr algn="l"/>
            <a:endParaRPr lang="tr-TR" dirty="0" smtClean="0"/>
          </a:p>
          <a:p>
            <a:pPr algn="l"/>
            <a:endParaRPr lang="tr-TR" dirty="0" smtClean="0"/>
          </a:p>
        </p:txBody>
      </p:sp>
      <p:pic>
        <p:nvPicPr>
          <p:cNvPr id="9" name="8 Resim" descr="maske.jpg"/>
          <p:cNvPicPr>
            <a:picLocks noChangeAspect="1"/>
          </p:cNvPicPr>
          <p:nvPr/>
        </p:nvPicPr>
        <p:blipFill>
          <a:blip r:embed="rId2" cstate="print"/>
          <a:srcRect r="53743" b="8880"/>
          <a:stretch>
            <a:fillRect/>
          </a:stretch>
        </p:blipFill>
        <p:spPr>
          <a:xfrm>
            <a:off x="1835696" y="3861048"/>
            <a:ext cx="4464496" cy="239559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79512" y="3501008"/>
            <a:ext cx="7848872" cy="1559024"/>
          </a:xfrm>
        </p:spPr>
        <p:txBody>
          <a:bodyPr>
            <a:noAutofit/>
          </a:bodyPr>
          <a:lstStyle/>
          <a:p>
            <a:pPr algn="just"/>
            <a:r>
              <a:rPr lang="tr-TR" sz="2000" dirty="0">
                <a:solidFill>
                  <a:schemeClr val="tx1">
                    <a:lumMod val="95000"/>
                    <a:lumOff val="5000"/>
                  </a:schemeClr>
                </a:solidFill>
              </a:rPr>
              <a:t>Küçük boy maske kullanmaktan kaçınmak gerekir. Solunum güçlüğü çeken hayvanlar, sıkı olan maskelerinden kurtulmaya çalışırken daha çok efor sarf ederek daha çok oksijen ihtiyacı duyarlar. Bu klinik durumlarını kötüleştirir. </a:t>
            </a:r>
            <a:r>
              <a:rPr lang="tr-TR" sz="2000" dirty="0" err="1">
                <a:solidFill>
                  <a:schemeClr val="tx1">
                    <a:lumMod val="95000"/>
                    <a:lumOff val="5000"/>
                  </a:schemeClr>
                </a:solidFill>
              </a:rPr>
              <a:t>Brakiosefalik</a:t>
            </a:r>
            <a:r>
              <a:rPr lang="tr-TR" sz="2000" dirty="0">
                <a:solidFill>
                  <a:schemeClr val="tx1">
                    <a:lumMod val="95000"/>
                    <a:lumOff val="5000"/>
                  </a:schemeClr>
                </a:solidFill>
              </a:rPr>
              <a:t> ırklar ve kediler maskeyi iyi </a:t>
            </a:r>
            <a:r>
              <a:rPr lang="tr-TR" sz="2000" dirty="0" err="1">
                <a:solidFill>
                  <a:schemeClr val="tx1">
                    <a:lumMod val="95000"/>
                    <a:lumOff val="5000"/>
                  </a:schemeClr>
                </a:solidFill>
              </a:rPr>
              <a:t>tolere</a:t>
            </a:r>
            <a:r>
              <a:rPr lang="tr-TR" sz="2000" dirty="0">
                <a:solidFill>
                  <a:schemeClr val="tx1">
                    <a:lumMod val="95000"/>
                    <a:lumOff val="5000"/>
                  </a:schemeClr>
                </a:solidFill>
              </a:rPr>
              <a:t> edemezler. Tek giriş çıkışı bulunan maskelerin kullanımı da, karbondioksitin dışarı atımını engeller ve tekrar solunmasına neden olur, bu durum </a:t>
            </a:r>
            <a:r>
              <a:rPr lang="tr-TR" sz="2000" dirty="0" err="1">
                <a:solidFill>
                  <a:schemeClr val="tx1">
                    <a:lumMod val="95000"/>
                    <a:lumOff val="5000"/>
                  </a:schemeClr>
                </a:solidFill>
              </a:rPr>
              <a:t>hipertermiye</a:t>
            </a:r>
            <a:r>
              <a:rPr lang="tr-TR" sz="2000" dirty="0">
                <a:solidFill>
                  <a:schemeClr val="tx1">
                    <a:lumMod val="95000"/>
                    <a:lumOff val="5000"/>
                  </a:schemeClr>
                </a:solidFill>
              </a:rPr>
              <a:t> de yol açabilir</a:t>
            </a:r>
          </a:p>
        </p:txBody>
      </p:sp>
      <p:pic>
        <p:nvPicPr>
          <p:cNvPr id="4" name="3 Resim" descr="maske.jpg"/>
          <p:cNvPicPr>
            <a:picLocks noChangeAspect="1"/>
          </p:cNvPicPr>
          <p:nvPr/>
        </p:nvPicPr>
        <p:blipFill>
          <a:blip r:embed="rId2" cstate="print"/>
          <a:srcRect l="47494" r="11249" b="10657"/>
          <a:stretch>
            <a:fillRect/>
          </a:stretch>
        </p:blipFill>
        <p:spPr>
          <a:xfrm>
            <a:off x="1763688" y="104056"/>
            <a:ext cx="4320480" cy="3240360"/>
          </a:xfrm>
          <a:prstGeom prst="rect">
            <a:avLst/>
          </a:prstGeom>
          <a:ln>
            <a:noFill/>
          </a:ln>
          <a:effectLst>
            <a:softEdge rad="112500"/>
          </a:effectLst>
        </p:spPr>
      </p:pic>
      <p:sp>
        <p:nvSpPr>
          <p:cNvPr id="2" name="Dikdörtgen 1"/>
          <p:cNvSpPr/>
          <p:nvPr/>
        </p:nvSpPr>
        <p:spPr>
          <a:xfrm>
            <a:off x="323528" y="5373216"/>
            <a:ext cx="7704856" cy="707886"/>
          </a:xfrm>
          <a:prstGeom prst="rect">
            <a:avLst/>
          </a:prstGeom>
        </p:spPr>
        <p:txBody>
          <a:bodyPr wrap="square">
            <a:spAutoFit/>
          </a:bodyPr>
          <a:lstStyle/>
          <a:p>
            <a:r>
              <a:rPr lang="tr-TR" sz="2000" dirty="0" err="1">
                <a:solidFill>
                  <a:srgbClr val="FF0000"/>
                </a:solidFill>
                <a:latin typeface="Helvetica" panose="020B0604020202020204" pitchFamily="34" charset="0"/>
                <a:cs typeface="Helvetica" panose="020B0604020202020204" pitchFamily="34" charset="0"/>
              </a:rPr>
              <a:t>Brakiosefalik</a:t>
            </a:r>
            <a:r>
              <a:rPr lang="tr-TR" sz="2000" dirty="0">
                <a:solidFill>
                  <a:srgbClr val="FF0000"/>
                </a:solidFill>
                <a:latin typeface="Helvetica" panose="020B0604020202020204" pitchFamily="34" charset="0"/>
                <a:cs typeface="Helvetica" panose="020B0604020202020204" pitchFamily="34" charset="0"/>
              </a:rPr>
              <a:t> köpek ırkları küçük, yuvarlak suratlı, basık burunlu ve iri gözlü hayvanlardır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7504" y="404664"/>
            <a:ext cx="8352928" cy="792088"/>
          </a:xfrm>
        </p:spPr>
        <p:txBody>
          <a:bodyPr>
            <a:normAutofit fontScale="62500" lnSpcReduction="20000"/>
          </a:bodyPr>
          <a:lstStyle/>
          <a:p>
            <a:pPr algn="l"/>
            <a:r>
              <a:rPr lang="tr-TR" b="1" u="sng" dirty="0" err="1">
                <a:solidFill>
                  <a:schemeClr val="accent2">
                    <a:lumMod val="75000"/>
                  </a:schemeClr>
                </a:solidFill>
              </a:rPr>
              <a:t>Flow</a:t>
            </a:r>
            <a:r>
              <a:rPr lang="tr-TR" b="1" u="sng" dirty="0">
                <a:solidFill>
                  <a:schemeClr val="accent2">
                    <a:lumMod val="75000"/>
                  </a:schemeClr>
                </a:solidFill>
              </a:rPr>
              <a:t>-</a:t>
            </a:r>
            <a:r>
              <a:rPr lang="tr-TR" b="1" u="sng" dirty="0" err="1">
                <a:solidFill>
                  <a:schemeClr val="accent2">
                    <a:lumMod val="75000"/>
                  </a:schemeClr>
                </a:solidFill>
              </a:rPr>
              <a:t>by</a:t>
            </a:r>
            <a:r>
              <a:rPr lang="tr-TR" b="1" u="sng" dirty="0">
                <a:solidFill>
                  <a:schemeClr val="accent2">
                    <a:lumMod val="75000"/>
                  </a:schemeClr>
                </a:solidFill>
              </a:rPr>
              <a:t> </a:t>
            </a:r>
            <a:r>
              <a:rPr lang="tr-TR" b="1" u="sng" dirty="0" smtClean="0">
                <a:solidFill>
                  <a:schemeClr val="accent2">
                    <a:lumMod val="75000"/>
                  </a:schemeClr>
                </a:solidFill>
              </a:rPr>
              <a:t>Tekniği:</a:t>
            </a:r>
            <a:r>
              <a:rPr lang="tr-TR" dirty="0">
                <a:solidFill>
                  <a:schemeClr val="tx1">
                    <a:lumMod val="95000"/>
                    <a:lumOff val="5000"/>
                  </a:schemeClr>
                </a:solidFill>
              </a:rPr>
              <a:t>Bir anestezi devresinin ucunu, hastanın burun deliklerine veya ağzına yakın tutarak, hayvanın oksijeni soluması </a:t>
            </a:r>
            <a:r>
              <a:rPr lang="tr-TR" dirty="0" smtClean="0">
                <a:solidFill>
                  <a:schemeClr val="tx1">
                    <a:lumMod val="95000"/>
                    <a:lumOff val="5000"/>
                  </a:schemeClr>
                </a:solidFill>
              </a:rPr>
              <a:t>sağlanır</a:t>
            </a:r>
            <a:r>
              <a:rPr lang="tr-TR" dirty="0" smtClean="0"/>
              <a:t>.</a:t>
            </a:r>
          </a:p>
          <a:p>
            <a:pPr algn="l"/>
            <a:endParaRPr lang="tr-TR" dirty="0"/>
          </a:p>
          <a:p>
            <a:pPr algn="l"/>
            <a:endParaRPr lang="tr-TR" dirty="0" smtClean="0"/>
          </a:p>
          <a:p>
            <a:pPr algn="l"/>
            <a:endParaRPr lang="tr-TR" dirty="0"/>
          </a:p>
          <a:p>
            <a:pPr algn="l"/>
            <a:endParaRPr lang="tr-TR" dirty="0" smtClean="0"/>
          </a:p>
          <a:p>
            <a:pPr algn="l"/>
            <a:endParaRPr lang="tr-TR" dirty="0"/>
          </a:p>
          <a:p>
            <a:pPr algn="l"/>
            <a:endParaRPr lang="tr-TR" dirty="0" smtClean="0"/>
          </a:p>
          <a:p>
            <a:pPr algn="l"/>
            <a:endParaRPr lang="tr-TR" dirty="0"/>
          </a:p>
          <a:p>
            <a:pPr algn="l"/>
            <a:endParaRPr lang="tr-TR" dirty="0" smtClean="0"/>
          </a:p>
          <a:p>
            <a:pPr algn="l"/>
            <a:endParaRPr lang="tr-TR" dirty="0"/>
          </a:p>
          <a:p>
            <a:pPr algn="l"/>
            <a:endParaRPr lang="tr-TR" dirty="0"/>
          </a:p>
          <a:p>
            <a:pPr algn="l"/>
            <a:endParaRPr lang="tr-TR" dirty="0" smtClean="0"/>
          </a:p>
          <a:p>
            <a:pPr algn="l"/>
            <a:endParaRPr lang="tr-TR" b="1" dirty="0"/>
          </a:p>
          <a:p>
            <a:endParaRPr lang="tr-TR" dirty="0"/>
          </a:p>
        </p:txBody>
      </p:sp>
      <p:pic>
        <p:nvPicPr>
          <p:cNvPr id="4" name="3 Resim" descr="acilmudahaleteknikleri.096.jpg"/>
          <p:cNvPicPr>
            <a:picLocks noChangeAspect="1"/>
          </p:cNvPicPr>
          <p:nvPr/>
        </p:nvPicPr>
        <p:blipFill>
          <a:blip r:embed="rId2" cstate="print"/>
          <a:stretch>
            <a:fillRect/>
          </a:stretch>
        </p:blipFill>
        <p:spPr>
          <a:xfrm>
            <a:off x="1331640" y="1340768"/>
            <a:ext cx="5760640" cy="2432270"/>
          </a:xfrm>
          <a:prstGeom prst="rect">
            <a:avLst/>
          </a:prstGeom>
          <a:ln>
            <a:noFill/>
          </a:ln>
          <a:effectLst>
            <a:softEdge rad="112500"/>
          </a:effectLst>
        </p:spPr>
      </p:pic>
      <p:sp>
        <p:nvSpPr>
          <p:cNvPr id="5" name="4 Dikdörtgen"/>
          <p:cNvSpPr/>
          <p:nvPr/>
        </p:nvSpPr>
        <p:spPr>
          <a:xfrm>
            <a:off x="251520" y="4221088"/>
            <a:ext cx="8208912" cy="1938992"/>
          </a:xfrm>
          <a:prstGeom prst="rect">
            <a:avLst/>
          </a:prstGeom>
        </p:spPr>
        <p:txBody>
          <a:bodyPr wrap="square">
            <a:spAutoFit/>
          </a:bodyPr>
          <a:lstStyle/>
          <a:p>
            <a:pPr algn="just"/>
            <a:r>
              <a:rPr lang="tr-TR" sz="2000" dirty="0" smtClean="0">
                <a:solidFill>
                  <a:schemeClr val="tx1">
                    <a:lumMod val="95000"/>
                    <a:lumOff val="5000"/>
                  </a:schemeClr>
                </a:solidFill>
                <a:latin typeface="Helvetica" panose="020B0604020202020204" pitchFamily="34" charset="0"/>
                <a:cs typeface="Helvetica" panose="020B0604020202020204" pitchFamily="34" charset="0"/>
              </a:rPr>
              <a:t>En yetersiz ama stressiz bir tekniktir. Bu teknik özellikle muayene sırasında, </a:t>
            </a:r>
            <a:r>
              <a:rPr lang="tr-TR" sz="2000" dirty="0" err="1" smtClean="0">
                <a:solidFill>
                  <a:schemeClr val="tx1">
                    <a:lumMod val="95000"/>
                    <a:lumOff val="5000"/>
                  </a:schemeClr>
                </a:solidFill>
                <a:latin typeface="Helvetica" panose="020B0604020202020204" pitchFamily="34" charset="0"/>
                <a:cs typeface="Helvetica" panose="020B0604020202020204" pitchFamily="34" charset="0"/>
              </a:rPr>
              <a:t>katater</a:t>
            </a:r>
            <a:r>
              <a:rPr lang="tr-TR" sz="2000" dirty="0" smtClean="0">
                <a:solidFill>
                  <a:schemeClr val="tx1">
                    <a:lumMod val="95000"/>
                    <a:lumOff val="5000"/>
                  </a:schemeClr>
                </a:solidFill>
                <a:latin typeface="Helvetica" panose="020B0604020202020204" pitchFamily="34" charset="0"/>
                <a:cs typeface="Helvetica" panose="020B0604020202020204" pitchFamily="34" charset="0"/>
              </a:rPr>
              <a:t> uygulaması ya da radyografik çekim öncesi hastanın rahatlaması için tercih edilir. Solunan havanın oksijen yüzdesinin %40’ı geçmesi olası değildir. Akış hızı 2-10 </a:t>
            </a:r>
            <a:r>
              <a:rPr lang="tr-TR" sz="2000" dirty="0" err="1" smtClean="0">
                <a:solidFill>
                  <a:schemeClr val="tx1">
                    <a:lumMod val="95000"/>
                    <a:lumOff val="5000"/>
                  </a:schemeClr>
                </a:solidFill>
                <a:latin typeface="Helvetica" panose="020B0604020202020204" pitchFamily="34" charset="0"/>
                <a:cs typeface="Helvetica" panose="020B0604020202020204" pitchFamily="34" charset="0"/>
              </a:rPr>
              <a:t>lt</a:t>
            </a:r>
            <a:r>
              <a:rPr lang="tr-TR" sz="2000" dirty="0" smtClean="0">
                <a:solidFill>
                  <a:schemeClr val="tx1">
                    <a:lumMod val="95000"/>
                    <a:lumOff val="5000"/>
                  </a:schemeClr>
                </a:solidFill>
                <a:latin typeface="Helvetica" panose="020B0604020202020204" pitchFamily="34" charset="0"/>
                <a:cs typeface="Helvetica" panose="020B0604020202020204" pitchFamily="34" charset="0"/>
              </a:rPr>
              <a:t>/</a:t>
            </a:r>
            <a:r>
              <a:rPr lang="tr-TR" sz="2000" dirty="0" err="1" smtClean="0">
                <a:solidFill>
                  <a:schemeClr val="tx1">
                    <a:lumMod val="95000"/>
                    <a:lumOff val="5000"/>
                  </a:schemeClr>
                </a:solidFill>
                <a:latin typeface="Helvetica" panose="020B0604020202020204" pitchFamily="34" charset="0"/>
                <a:cs typeface="Helvetica" panose="020B0604020202020204" pitchFamily="34" charset="0"/>
              </a:rPr>
              <a:t>dk</a:t>
            </a:r>
            <a:r>
              <a:rPr lang="tr-TR" sz="2000" dirty="0" smtClean="0">
                <a:solidFill>
                  <a:schemeClr val="tx1">
                    <a:lumMod val="95000"/>
                    <a:lumOff val="5000"/>
                  </a:schemeClr>
                </a:solidFill>
                <a:latin typeface="Helvetica" panose="020B0604020202020204" pitchFamily="34" charset="0"/>
                <a:cs typeface="Helvetica" panose="020B0604020202020204" pitchFamily="34" charset="0"/>
              </a:rPr>
              <a:t> arasında olmalıdır. Oksijen burun deliklerinin karşısından değil de, burun deliklerine dik olarak uygulanırsa, hayvanlar daha rahat </a:t>
            </a:r>
            <a:r>
              <a:rPr lang="tr-TR" sz="2000" dirty="0" err="1" smtClean="0">
                <a:solidFill>
                  <a:schemeClr val="tx1">
                    <a:lumMod val="95000"/>
                    <a:lumOff val="5000"/>
                  </a:schemeClr>
                </a:solidFill>
                <a:latin typeface="Helvetica" panose="020B0604020202020204" pitchFamily="34" charset="0"/>
                <a:cs typeface="Helvetica" panose="020B0604020202020204" pitchFamily="34" charset="0"/>
              </a:rPr>
              <a:t>tolere</a:t>
            </a:r>
            <a:r>
              <a:rPr lang="tr-TR" sz="2000" dirty="0" smtClean="0">
                <a:solidFill>
                  <a:schemeClr val="tx1">
                    <a:lumMod val="95000"/>
                    <a:lumOff val="5000"/>
                  </a:schemeClr>
                </a:solidFill>
                <a:latin typeface="Helvetica" panose="020B0604020202020204" pitchFamily="34" charset="0"/>
                <a:cs typeface="Helvetica" panose="020B0604020202020204" pitchFamily="34" charset="0"/>
              </a:rPr>
              <a:t> ederler</a:t>
            </a:r>
            <a:r>
              <a:rPr lang="tr-TR" sz="2000" dirty="0" smtClean="0">
                <a:latin typeface="Helvetica" panose="020B0604020202020204" pitchFamily="34" charset="0"/>
                <a:cs typeface="Helvetica" panose="020B0604020202020204" pitchFamily="34" charset="0"/>
              </a:rPr>
              <a:t>.</a:t>
            </a:r>
            <a:endParaRPr lang="tr-TR" sz="2000" dirty="0">
              <a:latin typeface="Helvetica" panose="020B0604020202020204" pitchFamily="34" charset="0"/>
              <a:cs typeface="Helvetica"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0" y="764704"/>
            <a:ext cx="5004048" cy="6696744"/>
          </a:xfrm>
        </p:spPr>
        <p:txBody>
          <a:bodyPr>
            <a:normAutofit/>
          </a:bodyPr>
          <a:lstStyle/>
          <a:p>
            <a:pPr algn="l"/>
            <a:r>
              <a:rPr lang="tr-TR" sz="1800" b="1" u="sng" dirty="0">
                <a:solidFill>
                  <a:schemeClr val="accent2">
                    <a:lumMod val="75000"/>
                  </a:schemeClr>
                </a:solidFill>
                <a:latin typeface="Helvetica" panose="020B0604020202020204" pitchFamily="34" charset="0"/>
                <a:cs typeface="Helvetica" panose="020B0604020202020204" pitchFamily="34" charset="0"/>
              </a:rPr>
              <a:t>Elizabeth </a:t>
            </a:r>
            <a:r>
              <a:rPr lang="tr-TR" sz="1800" b="1" u="sng" dirty="0" err="1" smtClean="0">
                <a:solidFill>
                  <a:schemeClr val="accent2">
                    <a:lumMod val="75000"/>
                  </a:schemeClr>
                </a:solidFill>
                <a:latin typeface="Helvetica" panose="020B0604020202020204" pitchFamily="34" charset="0"/>
                <a:cs typeface="Helvetica" panose="020B0604020202020204" pitchFamily="34" charset="0"/>
              </a:rPr>
              <a:t>Yakalığı:O</a:t>
            </a:r>
            <a:r>
              <a:rPr lang="tr-TR" sz="1800" dirty="0" err="1" smtClean="0">
                <a:solidFill>
                  <a:schemeClr val="tx1">
                    <a:lumMod val="95000"/>
                    <a:lumOff val="5000"/>
                  </a:schemeClr>
                </a:solidFill>
                <a:latin typeface="Helvetica" panose="020B0604020202020204" pitchFamily="34" charset="0"/>
                <a:cs typeface="Helvetica" panose="020B0604020202020204" pitchFamily="34" charset="0"/>
              </a:rPr>
              <a:t>ksijen</a:t>
            </a:r>
            <a:r>
              <a:rPr lang="tr-TR" sz="1800" dirty="0">
                <a:solidFill>
                  <a:schemeClr val="tx1">
                    <a:lumMod val="95000"/>
                    <a:lumOff val="5000"/>
                  </a:schemeClr>
                </a:solidFill>
                <a:latin typeface="Helvetica" panose="020B0604020202020204" pitchFamily="34" charset="0"/>
                <a:cs typeface="Helvetica" panose="020B0604020202020204" pitchFamily="34" charset="0"/>
              </a:rPr>
              <a:t>, </a:t>
            </a:r>
            <a:r>
              <a:rPr lang="tr-TR" sz="1800" dirty="0" err="1">
                <a:solidFill>
                  <a:schemeClr val="tx1">
                    <a:lumMod val="95000"/>
                    <a:lumOff val="5000"/>
                  </a:schemeClr>
                </a:solidFill>
                <a:latin typeface="Helvetica" panose="020B0604020202020204" pitchFamily="34" charset="0"/>
                <a:cs typeface="Helvetica" panose="020B0604020202020204" pitchFamily="34" charset="0"/>
              </a:rPr>
              <a:t>streç</a:t>
            </a:r>
            <a:r>
              <a:rPr lang="tr-TR" sz="1800" dirty="0">
                <a:solidFill>
                  <a:schemeClr val="tx1">
                    <a:lumMod val="95000"/>
                    <a:lumOff val="5000"/>
                  </a:schemeClr>
                </a:solidFill>
                <a:latin typeface="Helvetica" panose="020B0604020202020204" pitchFamily="34" charset="0"/>
                <a:cs typeface="Helvetica" panose="020B0604020202020204" pitchFamily="34" charset="0"/>
              </a:rPr>
              <a:t> film ile kaplanmış bir yakalık içinde verilir. </a:t>
            </a:r>
            <a:r>
              <a:rPr lang="tr-TR" sz="1800" dirty="0" err="1">
                <a:solidFill>
                  <a:schemeClr val="tx1">
                    <a:lumMod val="95000"/>
                    <a:lumOff val="5000"/>
                  </a:schemeClr>
                </a:solidFill>
                <a:latin typeface="Helvetica" panose="020B0604020202020204" pitchFamily="34" charset="0"/>
                <a:cs typeface="Helvetica" panose="020B0604020202020204" pitchFamily="34" charset="0"/>
              </a:rPr>
              <a:t>Streç</a:t>
            </a:r>
            <a:r>
              <a:rPr lang="tr-TR" sz="1800" dirty="0">
                <a:solidFill>
                  <a:schemeClr val="tx1">
                    <a:lumMod val="95000"/>
                    <a:lumOff val="5000"/>
                  </a:schemeClr>
                </a:solidFill>
                <a:latin typeface="Helvetica" panose="020B0604020202020204" pitchFamily="34" charset="0"/>
                <a:cs typeface="Helvetica" panose="020B0604020202020204" pitchFamily="34" charset="0"/>
              </a:rPr>
              <a:t> film üzerinde, üst kısımda, bir boşluk </a:t>
            </a:r>
            <a:r>
              <a:rPr lang="tr-TR" sz="1800" dirty="0" smtClean="0">
                <a:solidFill>
                  <a:schemeClr val="tx1">
                    <a:lumMod val="95000"/>
                    <a:lumOff val="5000"/>
                  </a:schemeClr>
                </a:solidFill>
                <a:latin typeface="Helvetica" panose="020B0604020202020204" pitchFamily="34" charset="0"/>
                <a:cs typeface="Helvetica" panose="020B0604020202020204" pitchFamily="34" charset="0"/>
              </a:rPr>
              <a:t>oluşturulur.</a:t>
            </a:r>
          </a:p>
          <a:p>
            <a:pPr algn="l"/>
            <a:r>
              <a:rPr lang="tr-TR" sz="1800" dirty="0" smtClean="0">
                <a:solidFill>
                  <a:schemeClr val="tx1">
                    <a:lumMod val="95000"/>
                    <a:lumOff val="5000"/>
                  </a:schemeClr>
                </a:solidFill>
                <a:latin typeface="Helvetica" panose="020B0604020202020204" pitchFamily="34" charset="0"/>
                <a:cs typeface="Helvetica" panose="020B0604020202020204" pitchFamily="34" charset="0"/>
              </a:rPr>
              <a:t>Bu boşluk, solunum ile dışarı verilen nemli havanın dışarı çıkmasını sağlar ve </a:t>
            </a:r>
            <a:r>
              <a:rPr lang="tr-TR" sz="1800" dirty="0" err="1" smtClean="0">
                <a:solidFill>
                  <a:schemeClr val="tx1">
                    <a:lumMod val="95000"/>
                    <a:lumOff val="5000"/>
                  </a:schemeClr>
                </a:solidFill>
                <a:latin typeface="Helvetica" panose="020B0604020202020204" pitchFamily="34" charset="0"/>
                <a:cs typeface="Helvetica" panose="020B0604020202020204" pitchFamily="34" charset="0"/>
              </a:rPr>
              <a:t>hipertermiyi</a:t>
            </a:r>
            <a:r>
              <a:rPr lang="tr-TR" sz="1800" dirty="0" smtClean="0">
                <a:solidFill>
                  <a:schemeClr val="tx1">
                    <a:lumMod val="95000"/>
                    <a:lumOff val="5000"/>
                  </a:schemeClr>
                </a:solidFill>
                <a:latin typeface="Helvetica" panose="020B0604020202020204" pitchFamily="34" charset="0"/>
                <a:cs typeface="Helvetica" panose="020B0604020202020204" pitchFamily="34" charset="0"/>
              </a:rPr>
              <a:t> engeller.Açılan delik, solunan oksijen seviyesinin azalmasına neden olmaz,oksijen solunum sırasında dışarı verilen havadan çok daha ağırdır ve yerçekimi ile aşağıya çöker. Üst kısımda yer alan delikten sadece solunum ile dışarı verilen hava çıkar.Başlangıçta yakalık içini</a:t>
            </a:r>
            <a:endParaRPr lang="tr-TR" sz="1800" dirty="0">
              <a:latin typeface="Helvetica" panose="020B0604020202020204" pitchFamily="34" charset="0"/>
              <a:cs typeface="Helvetica" panose="020B0604020202020204" pitchFamily="34" charset="0"/>
            </a:endParaRPr>
          </a:p>
          <a:p>
            <a:pPr algn="l"/>
            <a:endParaRPr lang="tr-TR" dirty="0" smtClean="0"/>
          </a:p>
          <a:p>
            <a:pPr algn="l"/>
            <a:r>
              <a:rPr lang="tr-TR" dirty="0" smtClean="0"/>
              <a:t>. </a:t>
            </a:r>
            <a:endParaRPr lang="tr-TR" dirty="0"/>
          </a:p>
        </p:txBody>
      </p:sp>
      <p:pic>
        <p:nvPicPr>
          <p:cNvPr id="4" name="3 Resim" descr="acilmudahaleteknikleri.097.jpg"/>
          <p:cNvPicPr>
            <a:picLocks noChangeAspect="1"/>
          </p:cNvPicPr>
          <p:nvPr/>
        </p:nvPicPr>
        <p:blipFill>
          <a:blip r:embed="rId2" cstate="print"/>
          <a:stretch>
            <a:fillRect/>
          </a:stretch>
        </p:blipFill>
        <p:spPr>
          <a:xfrm>
            <a:off x="4932040" y="692696"/>
            <a:ext cx="4211959" cy="3398325"/>
          </a:xfrm>
          <a:prstGeom prst="rect">
            <a:avLst/>
          </a:prstGeom>
          <a:ln>
            <a:noFill/>
          </a:ln>
          <a:effectLst>
            <a:softEdge rad="112500"/>
          </a:effectLst>
        </p:spPr>
      </p:pic>
      <p:sp>
        <p:nvSpPr>
          <p:cNvPr id="6" name="5 Metin kutusu"/>
          <p:cNvSpPr txBox="1"/>
          <p:nvPr/>
        </p:nvSpPr>
        <p:spPr>
          <a:xfrm>
            <a:off x="107504" y="4163028"/>
            <a:ext cx="8928992" cy="2308324"/>
          </a:xfrm>
          <a:prstGeom prst="rect">
            <a:avLst/>
          </a:prstGeom>
          <a:noFill/>
        </p:spPr>
        <p:txBody>
          <a:bodyPr wrap="square" rtlCol="0">
            <a:spAutoFit/>
          </a:bodyPr>
          <a:lstStyle/>
          <a:p>
            <a:r>
              <a:rPr lang="tr-TR" dirty="0" smtClean="0"/>
              <a:t>oksijenle doldurmak için yüksek akış hızı gerekir, daha sonra 1lt/</a:t>
            </a:r>
            <a:r>
              <a:rPr lang="tr-TR" dirty="0" err="1" smtClean="0"/>
              <a:t>dk</a:t>
            </a:r>
            <a:r>
              <a:rPr lang="tr-TR" dirty="0" smtClean="0"/>
              <a:t> akış hızı orta boy ırk köpek için yeterlidir.Bu tekniği en çok köpekler iyi </a:t>
            </a:r>
            <a:r>
              <a:rPr lang="tr-TR" dirty="0" err="1" smtClean="0"/>
              <a:t>tolere</a:t>
            </a:r>
            <a:r>
              <a:rPr lang="tr-TR" dirty="0" smtClean="0"/>
              <a:t> ederler.Solunan havanın oksijen yüzdesi % 60 olmalıdır.</a:t>
            </a:r>
          </a:p>
          <a:p>
            <a:endParaRPr lang="tr-TR" dirty="0"/>
          </a:p>
          <a:p>
            <a:r>
              <a:rPr lang="tr-TR" dirty="0" err="1" smtClean="0">
                <a:solidFill>
                  <a:srgbClr val="FF0000"/>
                </a:solidFill>
              </a:rPr>
              <a:t>Hipertermi</a:t>
            </a:r>
            <a:r>
              <a:rPr lang="tr-TR" dirty="0" smtClean="0">
                <a:solidFill>
                  <a:srgbClr val="FF0000"/>
                </a:solidFill>
              </a:rPr>
              <a:t>: </a:t>
            </a:r>
            <a:r>
              <a:rPr lang="tr-TR" dirty="0">
                <a:solidFill>
                  <a:srgbClr val="FF0000"/>
                </a:solidFill>
              </a:rPr>
              <a:t>Aynı zamanda sıcak çarpması ya da güneş çarpması olarak ta bilinen </a:t>
            </a:r>
            <a:r>
              <a:rPr lang="tr-TR" b="1" dirty="0" err="1">
                <a:solidFill>
                  <a:srgbClr val="FF0000"/>
                </a:solidFill>
              </a:rPr>
              <a:t>hipertermi</a:t>
            </a:r>
            <a:r>
              <a:rPr lang="tr-TR" dirty="0">
                <a:solidFill>
                  <a:srgbClr val="FF0000"/>
                </a:solidFill>
              </a:rPr>
              <a:t>, genellikle yüksek sıcaklıklara uzun süre maruz kalmanın, uzun süreli veya yoğun fiziksel eforun veya ilaç kullanımın bir sonucu olarak bireyin vücudunun ısı düzenleme mekanizmalarının yetersiz kalarak aşırı ısınması durumuna verilen isimdir.</a:t>
            </a:r>
            <a:r>
              <a:rPr lang="tr-TR" dirty="0" smtClean="0">
                <a:solidFill>
                  <a:srgbClr val="FF0000"/>
                </a:solidFill>
              </a:rPr>
              <a:t>                                                                                                                                                                 </a:t>
            </a:r>
            <a:endParaRPr lang="tr-TR"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0" y="404664"/>
            <a:ext cx="8964488" cy="1224136"/>
          </a:xfrm>
        </p:spPr>
        <p:txBody>
          <a:bodyPr>
            <a:normAutofit fontScale="70000" lnSpcReduction="20000"/>
          </a:bodyPr>
          <a:lstStyle/>
          <a:p>
            <a:pPr algn="l"/>
            <a:r>
              <a:rPr lang="tr-TR" dirty="0">
                <a:solidFill>
                  <a:schemeClr val="tx1">
                    <a:lumMod val="95000"/>
                    <a:lumOff val="5000"/>
                  </a:schemeClr>
                </a:solidFill>
              </a:rPr>
              <a:t> Yoğun Bakım Kabini ve Oksijen </a:t>
            </a:r>
            <a:r>
              <a:rPr lang="tr-TR" dirty="0" smtClean="0">
                <a:solidFill>
                  <a:schemeClr val="tx1">
                    <a:lumMod val="95000"/>
                    <a:lumOff val="5000"/>
                  </a:schemeClr>
                </a:solidFill>
              </a:rPr>
              <a:t>Çadırı:</a:t>
            </a:r>
            <a:r>
              <a:rPr lang="tr-TR" dirty="0">
                <a:solidFill>
                  <a:schemeClr val="tx1">
                    <a:lumMod val="95000"/>
                    <a:lumOff val="5000"/>
                  </a:schemeClr>
                </a:solidFill>
              </a:rPr>
              <a:t>Yoğun bakım kabini oksijen uygulama teknikleri arasında en maliyetli tekniktir. Yoğun bakım kabinleri, oksijen konsantrasyonu, nem oranı ve sıcaklığı ayarlanabilen teknolojik </a:t>
            </a:r>
            <a:r>
              <a:rPr lang="tr-TR" dirty="0" smtClean="0">
                <a:solidFill>
                  <a:schemeClr val="tx1">
                    <a:lumMod val="95000"/>
                    <a:lumOff val="5000"/>
                  </a:schemeClr>
                </a:solidFill>
              </a:rPr>
              <a:t>ürünlerdir.</a:t>
            </a:r>
          </a:p>
          <a:p>
            <a:pPr algn="l"/>
            <a:endParaRPr lang="tr-TR" dirty="0">
              <a:solidFill>
                <a:schemeClr val="tx1">
                  <a:lumMod val="95000"/>
                  <a:lumOff val="5000"/>
                </a:schemeClr>
              </a:solidFill>
            </a:endParaRPr>
          </a:p>
          <a:p>
            <a:pPr algn="l"/>
            <a:endParaRPr lang="tr-TR" dirty="0" smtClean="0">
              <a:solidFill>
                <a:schemeClr val="tx1">
                  <a:lumMod val="95000"/>
                  <a:lumOff val="5000"/>
                </a:schemeClr>
              </a:solidFill>
            </a:endParaRPr>
          </a:p>
          <a:p>
            <a:pPr algn="l"/>
            <a:endParaRPr lang="tr-TR" dirty="0">
              <a:solidFill>
                <a:schemeClr val="tx1">
                  <a:lumMod val="95000"/>
                  <a:lumOff val="5000"/>
                </a:schemeClr>
              </a:solidFill>
            </a:endParaRPr>
          </a:p>
          <a:p>
            <a:pPr algn="l"/>
            <a:endParaRPr lang="tr-TR" dirty="0" smtClean="0">
              <a:solidFill>
                <a:schemeClr val="tx1">
                  <a:lumMod val="95000"/>
                  <a:lumOff val="5000"/>
                </a:schemeClr>
              </a:solidFill>
            </a:endParaRPr>
          </a:p>
          <a:p>
            <a:pPr algn="l"/>
            <a:endParaRPr lang="tr-TR" dirty="0">
              <a:solidFill>
                <a:schemeClr val="tx1">
                  <a:lumMod val="95000"/>
                  <a:lumOff val="5000"/>
                </a:schemeClr>
              </a:solidFill>
            </a:endParaRPr>
          </a:p>
          <a:p>
            <a:pPr algn="l"/>
            <a:endParaRPr lang="tr-TR" dirty="0" smtClean="0">
              <a:solidFill>
                <a:schemeClr val="tx1">
                  <a:lumMod val="95000"/>
                  <a:lumOff val="5000"/>
                </a:schemeClr>
              </a:solidFill>
            </a:endParaRPr>
          </a:p>
          <a:p>
            <a:pPr algn="l"/>
            <a:endParaRPr lang="tr-TR" dirty="0">
              <a:solidFill>
                <a:schemeClr val="tx1">
                  <a:lumMod val="95000"/>
                  <a:lumOff val="5000"/>
                </a:schemeClr>
              </a:solidFill>
            </a:endParaRPr>
          </a:p>
          <a:p>
            <a:pPr algn="l"/>
            <a:endParaRPr lang="tr-TR" dirty="0" smtClean="0">
              <a:solidFill>
                <a:schemeClr val="tx1">
                  <a:lumMod val="95000"/>
                  <a:lumOff val="5000"/>
                </a:schemeClr>
              </a:solidFill>
            </a:endParaRPr>
          </a:p>
          <a:p>
            <a:pPr algn="l"/>
            <a:endParaRPr lang="tr-TR" dirty="0">
              <a:solidFill>
                <a:schemeClr val="tx1">
                  <a:lumMod val="95000"/>
                  <a:lumOff val="5000"/>
                </a:schemeClr>
              </a:solidFill>
            </a:endParaRPr>
          </a:p>
          <a:p>
            <a:pPr algn="l"/>
            <a:endParaRPr lang="tr-TR" dirty="0" smtClean="0">
              <a:solidFill>
                <a:schemeClr val="tx1">
                  <a:lumMod val="95000"/>
                  <a:lumOff val="5000"/>
                </a:schemeClr>
              </a:solidFill>
            </a:endParaRPr>
          </a:p>
          <a:p>
            <a:pPr algn="l"/>
            <a:endParaRPr lang="tr-TR" dirty="0">
              <a:solidFill>
                <a:schemeClr val="tx1">
                  <a:lumMod val="95000"/>
                  <a:lumOff val="5000"/>
                </a:schemeClr>
              </a:solidFill>
            </a:endParaRPr>
          </a:p>
          <a:p>
            <a:pPr algn="l"/>
            <a:endParaRPr lang="tr-TR" dirty="0" smtClean="0">
              <a:solidFill>
                <a:schemeClr val="tx1">
                  <a:lumMod val="95000"/>
                  <a:lumOff val="5000"/>
                </a:schemeClr>
              </a:solidFill>
            </a:endParaRPr>
          </a:p>
          <a:p>
            <a:pPr algn="l"/>
            <a:endParaRPr lang="tr-TR" dirty="0">
              <a:solidFill>
                <a:schemeClr val="tx1">
                  <a:lumMod val="95000"/>
                  <a:lumOff val="5000"/>
                </a:schemeClr>
              </a:solidFill>
            </a:endParaRPr>
          </a:p>
          <a:p>
            <a:pPr algn="l"/>
            <a:endParaRPr lang="tr-TR" dirty="0" smtClean="0">
              <a:solidFill>
                <a:schemeClr val="tx1">
                  <a:lumMod val="95000"/>
                  <a:lumOff val="5000"/>
                </a:schemeClr>
              </a:solidFill>
            </a:endParaRPr>
          </a:p>
          <a:p>
            <a:pPr algn="l"/>
            <a:endParaRPr lang="tr-TR" dirty="0">
              <a:solidFill>
                <a:schemeClr val="tx1">
                  <a:lumMod val="95000"/>
                  <a:lumOff val="5000"/>
                </a:schemeClr>
              </a:solidFill>
            </a:endParaRPr>
          </a:p>
          <a:p>
            <a:pPr algn="l"/>
            <a:endParaRPr lang="tr-TR" dirty="0" smtClean="0">
              <a:solidFill>
                <a:schemeClr val="tx1">
                  <a:lumMod val="95000"/>
                  <a:lumOff val="5000"/>
                </a:schemeClr>
              </a:solidFill>
            </a:endParaRPr>
          </a:p>
          <a:p>
            <a:pPr algn="l"/>
            <a:endParaRPr lang="tr-TR" dirty="0">
              <a:solidFill>
                <a:schemeClr val="tx1">
                  <a:lumMod val="95000"/>
                  <a:lumOff val="5000"/>
                </a:schemeClr>
              </a:solidFill>
            </a:endParaRPr>
          </a:p>
          <a:p>
            <a:pPr algn="l"/>
            <a:endParaRPr lang="tr-TR" dirty="0" smtClean="0">
              <a:solidFill>
                <a:schemeClr val="tx1">
                  <a:lumMod val="95000"/>
                  <a:lumOff val="5000"/>
                </a:schemeClr>
              </a:solidFill>
            </a:endParaRPr>
          </a:p>
          <a:p>
            <a:pPr algn="l"/>
            <a:endParaRPr lang="tr-TR" dirty="0">
              <a:solidFill>
                <a:schemeClr val="tx1">
                  <a:lumMod val="95000"/>
                  <a:lumOff val="5000"/>
                </a:schemeClr>
              </a:solidFill>
            </a:endParaRPr>
          </a:p>
          <a:p>
            <a:pPr algn="l"/>
            <a:endParaRPr lang="tr-TR" dirty="0" smtClean="0">
              <a:solidFill>
                <a:schemeClr val="tx1">
                  <a:lumMod val="95000"/>
                  <a:lumOff val="5000"/>
                </a:schemeClr>
              </a:solidFill>
            </a:endParaRPr>
          </a:p>
          <a:p>
            <a:pPr algn="l"/>
            <a:endParaRPr lang="tr-TR" dirty="0">
              <a:solidFill>
                <a:schemeClr val="tx1">
                  <a:lumMod val="95000"/>
                  <a:lumOff val="5000"/>
                </a:schemeClr>
              </a:solidFill>
            </a:endParaRPr>
          </a:p>
          <a:p>
            <a:pPr algn="l"/>
            <a:endParaRPr lang="tr-TR" dirty="0">
              <a:solidFill>
                <a:schemeClr val="tx1">
                  <a:lumMod val="95000"/>
                  <a:lumOff val="5000"/>
                </a:schemeClr>
              </a:solidFill>
            </a:endParaRPr>
          </a:p>
        </p:txBody>
      </p:sp>
      <p:pic>
        <p:nvPicPr>
          <p:cNvPr id="18434" name="Picture 2" descr="https://cdn-acikogretim.istanbul.edu.tr/auzefcontent/20_21_Bahar/acil_mudahale_teknikleri/7/img/acilmudahaleteknikleri.098.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51520" y="1556792"/>
            <a:ext cx="8399680" cy="2592288"/>
          </a:xfrm>
          <a:prstGeom prst="rect">
            <a:avLst/>
          </a:prstGeom>
          <a:noFill/>
        </p:spPr>
      </p:pic>
      <p:sp>
        <p:nvSpPr>
          <p:cNvPr id="5" name="4 Dikdörtgen"/>
          <p:cNvSpPr/>
          <p:nvPr/>
        </p:nvSpPr>
        <p:spPr>
          <a:xfrm>
            <a:off x="179512" y="4221088"/>
            <a:ext cx="8712968" cy="2554545"/>
          </a:xfrm>
          <a:prstGeom prst="rect">
            <a:avLst/>
          </a:prstGeom>
        </p:spPr>
        <p:txBody>
          <a:bodyPr wrap="square">
            <a:spAutoFit/>
          </a:bodyPr>
          <a:lstStyle/>
          <a:p>
            <a:pPr algn="just"/>
            <a:r>
              <a:rPr lang="tr-TR" sz="2000" dirty="0" smtClean="0">
                <a:latin typeface="Helvetica" panose="020B0604020202020204" pitchFamily="34" charset="0"/>
                <a:cs typeface="Helvetica" panose="020B0604020202020204" pitchFamily="34" charset="0"/>
              </a:rPr>
              <a:t>Küçük ırk köpekler ve kediler için rahat bir ortamdır, daha az stresli oksijen almaları sağlanır. Büyük ırk köpekler için de günümüzde büyük boy kabinler bulunmaktadır. Tek dezavantajı, hastaya müdahale etmek için kapağı açıldığında, içerideki oksijen oranının düşmesidir. Çanta şeklinde, ısıtıcı </a:t>
            </a:r>
            <a:r>
              <a:rPr lang="tr-TR" sz="2000" dirty="0" err="1" smtClean="0">
                <a:latin typeface="Helvetica" panose="020B0604020202020204" pitchFamily="34" charset="0"/>
                <a:cs typeface="Helvetica" panose="020B0604020202020204" pitchFamily="34" charset="0"/>
              </a:rPr>
              <a:t>pedleri</a:t>
            </a:r>
            <a:r>
              <a:rPr lang="tr-TR" sz="2000" dirty="0" smtClean="0">
                <a:latin typeface="Helvetica" panose="020B0604020202020204" pitchFamily="34" charset="0"/>
                <a:cs typeface="Helvetica" panose="020B0604020202020204" pitchFamily="34" charset="0"/>
              </a:rPr>
              <a:t> bulunan, içerideki karbondioksitin dışarı atılımını sağlayan valf sistemine sahip, portatif, çanta şeklinde modeller de bulunur. Bir taşıma çantası, </a:t>
            </a:r>
            <a:r>
              <a:rPr lang="tr-TR" sz="2000" dirty="0" err="1" smtClean="0">
                <a:latin typeface="Helvetica" panose="020B0604020202020204" pitchFamily="34" charset="0"/>
                <a:cs typeface="Helvetica" panose="020B0604020202020204" pitchFamily="34" charset="0"/>
              </a:rPr>
              <a:t>streç</a:t>
            </a:r>
            <a:r>
              <a:rPr lang="tr-TR" sz="2000" dirty="0" smtClean="0">
                <a:latin typeface="Helvetica" panose="020B0604020202020204" pitchFamily="34" charset="0"/>
                <a:cs typeface="Helvetica" panose="020B0604020202020204" pitchFamily="34" charset="0"/>
              </a:rPr>
              <a:t> film ile sarılıp, üst kısma bir delik açıldığında oksijen çadırı olarak kullanılabilir</a:t>
            </a:r>
            <a:endParaRPr lang="tr-TR" sz="2000" dirty="0">
              <a:latin typeface="Helvetica" panose="020B0604020202020204" pitchFamily="34" charset="0"/>
              <a:cs typeface="Helvetica"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TotalTime>
  <Words>551</Words>
  <Application>Microsoft Office PowerPoint</Application>
  <PresentationFormat>Ekran Gösterisi (4:3)</PresentationFormat>
  <Paragraphs>79</Paragraphs>
  <Slides>10</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10</vt:i4>
      </vt:variant>
    </vt:vector>
  </HeadingPairs>
  <TitlesOfParts>
    <vt:vector size="15" baseType="lpstr">
      <vt:lpstr>Arial</vt:lpstr>
      <vt:lpstr>Calibri</vt:lpstr>
      <vt:lpstr>Helvetica</vt:lpstr>
      <vt:lpstr>Times New Roman</vt:lpstr>
      <vt:lpstr>Ofis Teması</vt:lpstr>
      <vt:lpstr>HAYVANLARDA OKSİJEN MASKESİ</vt:lpstr>
      <vt:lpstr>PowerPoint Sunusu</vt:lpstr>
      <vt:lpstr>Oksijen Uygulama Teknikleri </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HEM6</dc:creator>
  <cp:lastModifiedBy>halıl</cp:lastModifiedBy>
  <cp:revision>22</cp:revision>
  <dcterms:created xsi:type="dcterms:W3CDTF">2021-12-22T11:36:43Z</dcterms:created>
  <dcterms:modified xsi:type="dcterms:W3CDTF">2022-07-24T05:33:25Z</dcterms:modified>
</cp:coreProperties>
</file>